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24.xml" ContentType="application/vnd.openxmlformats-officedocument.presentationml.slide+xml"/>
  <Override PartName="/ppt/charts/chart9.xml" ContentType="application/vnd.openxmlformats-officedocument.drawingml.chart+xml"/>
  <Override PartName="/ppt/charts/chart8.xml" ContentType="application/vnd.openxmlformats-officedocument.drawingml.chart+xml"/>
  <Override PartName="/ppt/slideLayouts/slideLayout1.xml" ContentType="application/vnd.openxmlformats-officedocument.presentationml.slideLayout+xml"/>
  <Override PartName="/ppt/charts/chart4.xml" ContentType="application/vnd.openxmlformats-officedocument.drawingml.char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2.xml" ContentType="application/vnd.openxmlformats-officedocument.presentationml.slide+xml"/>
  <Override PartName="/ppt/charts/chart5.xml" ContentType="application/vnd.openxmlformats-officedocument.drawingml.chart+xml"/>
  <Override PartName="/ppt/charts/chart3.xml" ContentType="application/vnd.openxmlformats-officedocument.drawingml.chart+xml"/>
  <Override PartName="/ppt/slideLayouts/slideLayout4.xml" ContentType="application/vnd.openxmlformats-officedocument.presentationml.slideLayout+xml"/>
  <Override PartName="/ppt/charts/chart7.xml" ContentType="application/vnd.openxmlformats-officedocument.drawingml.char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diagrams/quickStyle1.xml" ContentType="application/vnd.openxmlformats-officedocument.drawingml.diagramQuickStyle+xml"/>
  <Override PartName="/ppt/presProps.xml" ContentType="application/vnd.openxmlformats-officedocument.presentationml.presProps+xml"/>
  <Override PartName="/ppt/slides/slide11.xml" ContentType="application/vnd.openxmlformats-officedocument.presentationml.slide+xml"/>
  <Override PartName="/ppt/slides/slide26.xml" ContentType="application/vnd.openxmlformats-officedocument.presentationml.slide+xml"/>
  <Override PartName="/ppt/slides/slide7.xml" ContentType="application/vnd.openxmlformats-officedocument.presentationml.slide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slides/slide23.xml" ContentType="application/vnd.openxmlformats-officedocument.presentationml.slide+xml"/>
  <Override PartName="/ppt/slideMasters/slideMaster2.xml" ContentType="application/vnd.openxmlformats-officedocument.presentationml.slideMaster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slides/slide29.xml" ContentType="application/vnd.openxmlformats-officedocument.presentationml.slide+xml"/>
  <Override PartName="/ppt/diagrams/data1.xml" ContentType="application/vnd.openxmlformats-officedocument.drawingml.diagramData+xml"/>
  <Override PartName="/ppt/slideLayouts/slideLayout5.xml" ContentType="application/vnd.openxmlformats-officedocument.presentationml.slideLayout+xml"/>
  <Override PartName="/ppt/slides/slide19.xml" ContentType="application/vnd.openxmlformats-officedocument.presentationml.slide+xml"/>
  <Override PartName="/ppt/diagrams/drawing1.xml" ContentType="application/vnd.openxmlformats-officedocument.drawingml.diagramDrawing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  <p:sldMasterId id="2147483661" r:id="rId2"/>
  </p:sldMasterIdLst>
  <p:notesMasterIdLst>
    <p:notesMasterId r:id="rId3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5143500" type="screen16x9"/>
  <p:notesSz cx="9144000" cy="51435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88" d="100"/>
          <a:sy n="88" d="100"/>
        </p:scale>
        <p:origin x="-588" y="-56"/>
      </p:cViewPr>
      <p:guideLst>
        <p:guide pos="1484" orient="horz"/>
        <p:guide pos="1847" orient="horz"/>
        <p:guide pos="894" orient="horz"/>
        <p:guide pos="1938" orient="horz"/>
        <p:guide pos="1927"/>
        <p:guide pos="5544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theme" Target="theme/theme3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 /><Relationship Id="rId37" Type="http://schemas.openxmlformats.org/officeDocument/2006/relationships/tableStyles" Target="tableStyles.xml" /><Relationship Id="rId38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83"/>
        <c:axId val="1866169484"/>
      </c:barChart>
      <c:catAx>
        <c:axId val="1866169483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84"/>
        <c:crosses val="autoZero"/>
        <c:auto val="1"/>
        <c:lblAlgn val="ctr"/>
        <c:lblOffset val="100"/>
        <c:noMultiLvlLbl val="0"/>
      </c:catAx>
      <c:valAx>
        <c:axId val="1866169484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83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917222" y="843557"/>
      <a:ext cx="5798958" cy="1907929"/>
    </a:xfrm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33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</c:v>
                </c:pt>
                <c:pt idx="1">
                  <c:v>50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50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85"/>
        <c:axId val="1866169486"/>
      </c:barChart>
      <c:catAx>
        <c:axId val="1866169485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86"/>
        <c:crosses val="autoZero"/>
        <c:auto val="1"/>
        <c:lblAlgn val="ctr"/>
        <c:lblOffset val="100"/>
        <c:noMultiLvlLbl val="0"/>
      </c:catAx>
      <c:valAx>
        <c:axId val="1866169486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85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300336" y="844582"/>
      <a:ext cx="5486398" cy="1907929"/>
    </a:xfrm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87"/>
        <c:axId val="1866169488"/>
      </c:barChart>
      <c:catAx>
        <c:axId val="1866169487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88"/>
        <c:crosses val="autoZero"/>
        <c:auto val="1"/>
        <c:lblAlgn val="ctr"/>
        <c:lblOffset val="100"/>
        <c:noMultiLvlLbl val="0"/>
      </c:catAx>
      <c:valAx>
        <c:axId val="1866169488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87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523999" y="809305"/>
      <a:ext cx="5486398" cy="1907929"/>
    </a:xfrm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75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89"/>
        <c:axId val="1866169490"/>
      </c:barChart>
      <c:catAx>
        <c:axId val="1866169489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90"/>
        <c:crosses val="autoZero"/>
        <c:auto val="1"/>
        <c:lblAlgn val="ctr"/>
        <c:lblOffset val="100"/>
        <c:noMultiLvlLbl val="0"/>
      </c:catAx>
      <c:valAx>
        <c:axId val="1866169490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89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171222" y="875953"/>
      <a:ext cx="5829333" cy="1784836"/>
    </a:xfrm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</c:v>
                </c:pt>
                <c:pt idx="1">
                  <c:v>67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91"/>
        <c:axId val="1866169492"/>
      </c:barChart>
      <c:catAx>
        <c:axId val="1866169491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92"/>
        <c:crosses val="autoZero"/>
        <c:auto val="1"/>
        <c:lblAlgn val="ctr"/>
        <c:lblOffset val="100"/>
        <c:noMultiLvlLbl val="0"/>
      </c:catAx>
      <c:valAx>
        <c:axId val="1866169492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91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700388" y="843557"/>
      <a:ext cx="5486398" cy="1888070"/>
    </a:xfrm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</c:v>
                </c:pt>
                <c:pt idx="1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</c:v>
                </c:pt>
                <c:pt idx="1">
                  <c:v>82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53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93"/>
        <c:axId val="1866169494"/>
      </c:barChart>
      <c:catAx>
        <c:axId val="1866169493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94"/>
        <c:crosses val="autoZero"/>
        <c:auto val="1"/>
        <c:lblAlgn val="ctr"/>
        <c:lblOffset val="100"/>
        <c:noMultiLvlLbl val="0"/>
      </c:catAx>
      <c:valAx>
        <c:axId val="1866169494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93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066799" y="843557"/>
      <a:ext cx="5486400" cy="1907930"/>
    </a:xfrm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95"/>
        <c:axId val="1866169496"/>
      </c:barChart>
      <c:catAx>
        <c:axId val="1866169495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96"/>
        <c:crosses val="autoZero"/>
        <c:auto val="1"/>
        <c:lblAlgn val="ctr"/>
        <c:lblOffset val="100"/>
        <c:noMultiLvlLbl val="0"/>
      </c:catAx>
      <c:valAx>
        <c:axId val="1866169496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95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566333" y="843557"/>
      <a:ext cx="5486398" cy="1907929"/>
    </a:xfrm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860"/>
          <c:y val="0.098200"/>
          <c:w val="0.831970"/>
          <c:h val="0.749230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36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97"/>
        <c:axId val="1866169498"/>
      </c:barChart>
      <c:catAx>
        <c:axId val="1866169497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498"/>
        <c:crosses val="autoZero"/>
        <c:auto val="1"/>
        <c:lblAlgn val="ctr"/>
        <c:lblOffset val="100"/>
        <c:noMultiLvlLbl val="0"/>
      </c:catAx>
      <c:valAx>
        <c:axId val="1866169498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97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066800" y="1024183"/>
      <a:ext cx="5792643" cy="1907928"/>
    </a:xfrm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</c:v>
                </c:pt>
                <c:pt idx="1">
                  <c:v>93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</c:v>
                </c:pt>
                <c:pt idx="1">
                  <c:v>71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9г</c:v>
                </c:pt>
              </c:strCache>
            </c:strRef>
          </c:tx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strRef>
              <c:f>Лист1!$A$2:$A$3</c:f>
              <c:strCache>
                <c:ptCount val="2"/>
                <c:pt idx="0">
                  <c:v xml:space="preserve">% качества</c:v>
                </c:pt>
                <c:pt idx="1">
                  <c:v xml:space="preserve">% выполнения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8</c:v>
                </c:pt>
                <c:pt idx="1">
                  <c:v>38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150"/>
        <c:axId val="1866169499"/>
        <c:axId val="1866169500"/>
      </c:barChart>
      <c:catAx>
        <c:axId val="1866169499"/>
        <c:scaling>
          <c:orientation val="minMax"/>
        </c:scaling>
        <c:delete val="0"/>
        <c:axPos val="b"/>
        <c:majorTickMark val="out"/>
        <c:minorTickMark val="none"/>
        <c:tickLblPos val="nextTo"/>
        <c:crossAx val="1866169500"/>
        <c:crosses val="autoZero"/>
        <c:auto val="1"/>
        <c:lblAlgn val="ctr"/>
        <c:lblOffset val="100"/>
        <c:noMultiLvlLbl val="0"/>
      </c:catAx>
      <c:valAx>
        <c:axId val="1866169500"/>
        <c:scaling>
          <c:orientation val="minMax"/>
        </c:scaling>
        <c:delete val="0"/>
        <c:axPos val="l"/>
        <c:majorGridlines>
          <c:spPr bwMode="auto"/>
        </c:majorGridlines>
        <c:numFmt formatCode="General" sourceLinked="1"/>
        <c:majorTickMark val="out"/>
        <c:minorTickMark val="none"/>
        <c:tickLblPos val="nextTo"/>
        <c:crossAx val="1866169499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 bwMode="auto">
    <a:xfrm rot="0" flipH="0" flipV="0">
      <a:off x="1523999" y="967458"/>
      <a:ext cx="6358500" cy="1714498"/>
    </a:xfrm>
  </c:spPr>
  <c:externalData r:id="rId1">
    <c:autoUpdate val="0"/>
  </c:externalData>
</c:chartSpace>
</file>

<file path=ppt/diagrams/_rels/data1.xml.rels><?xml version="1.0" encoding="UTF-8" standalone="yes"?><Relationships xmlns="http://schemas.openxmlformats.org/package/2006/relationships"><Relationship Id="rId1" Type="http://schemas.microsoft.com/office/2007/relationships/diagramDrawing" Target="../diagrams/drawing1.xml" /></Relationships>
</file>

<file path=ppt/diagrams/_rels/drawing1.xml.rels><?xml version="1.0" encoding="UTF-8" standalone="yes"?><Relationships xmlns="http://schemas.openxmlformats.org/package/2006/relationships"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79C49798-F8EC-401A-9B72-EFE14D56B264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 bwMode="auto"/>
    </dgm:pt>
    <dgm:pt modelId="{AF33D2E2-B6E9-48EC-BCFA-0152B9C0414C}">
      <dgm:prSet phldrT="[Текст]"/>
      <dgm:spPr bwMode="auto"/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ОГЭ - математика, русский язык  </a:t>
          </a:r>
          <a:endParaRPr/>
        </a:p>
        <a:p>
          <a:pPr>
            <a:defRPr/>
          </a:pPr>
          <a:r>
            <a:rPr lang="ru-RU">
              <a:latin typeface="Times New Roman"/>
              <a:cs typeface="Times New Roman"/>
            </a:rPr>
            <a:t>+2 предмета по выбору</a:t>
          </a:r>
          <a:endParaRPr lang="ru-RU">
            <a:latin typeface="Times New Roman"/>
            <a:cs typeface="Times New Roman"/>
          </a:endParaRPr>
        </a:p>
      </dgm:t>
    </dgm:pt>
    <dgm:pt modelId="{2E75C1F5-417A-4A7F-9668-8EB52FF9A5CC}" type="parTrans" cxnId="{BA2B6AD9-B636-413D-9411-D7E35F08121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4D49F12-F2C0-4C5B-A12E-EFECBCBB5EE9}" type="sibTrans" cxnId="{BA2B6AD9-B636-413D-9411-D7E35F08121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7CCDFD4-8011-4C34-84DC-9CD51DF905CD}" type="pres">
      <dgm:prSet presAssocID="{79C49798-F8EC-401A-9B72-EFE14D56B264}" presName="CompostProcess" presStyleCnt="0">
        <dgm:presLayoutVars>
          <dgm:dir val="norm"/>
          <dgm:resizeHandles val="exact"/>
        </dgm:presLayoutVars>
      </dgm:prSet>
      <dgm:spPr bwMode="auto"/>
    </dgm:pt>
    <dgm:pt modelId="{0ACFFD27-E787-4D88-AD21-0A9341107F10}" type="pres">
      <dgm:prSet custLinFactNeighborX="297" custLinFactNeighborY="-744" presAssocID="{79C49798-F8EC-401A-9B72-EFE14D56B264}" presName="arrow" presStyleLbl="bgShp" presStyleIdx="0" presStyleCnt="1"/>
      <dgm:spPr bwMode="auto"/>
    </dgm:pt>
    <dgm:pt modelId="{1E809BCC-3A6E-44A1-AC94-9F548A9410F5}" type="pres">
      <dgm:prSet presAssocID="{79C49798-F8EC-401A-9B72-EFE14D56B264}" presName="linearProcess" presStyleCnt="0"/>
      <dgm:spPr bwMode="auto"/>
    </dgm:pt>
    <dgm:pt modelId="{03262375-66FA-4A5A-A79E-AB75AC839676}" type="pres">
      <dgm:prSet custLinFactNeighborY="686" custScaleY="88387" presAssocID="{AF33D2E2-B6E9-48EC-BCFA-0152B9C0414C}" presName="textNode" presStyleLbl="node1" presStyleIdx="0" presStyleCnt="1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BA2B6AD9-B636-413D-9411-D7E35F081219}" srcId="{79C49798-F8EC-401A-9B72-EFE14D56B264}" destId="{AF33D2E2-B6E9-48EC-BCFA-0152B9C0414C}" srcOrd="0" destOrd="0" parTransId="{2E75C1F5-417A-4A7F-9668-8EB52FF9A5CC}" sibTransId="{24D49F12-F2C0-4C5B-A12E-EFECBCBB5EE9}"/>
    <dgm:cxn modelId="{A123365A-14F0-471F-92EF-16598B388E4E}" type="presOf" srcId="{AF33D2E2-B6E9-48EC-BCFA-0152B9C0414C}" destId="{03262375-66FA-4A5A-A79E-AB75AC839676}" srcOrd="0" destOrd="0" presId="urn:microsoft.com/office/officeart/2005/8/layout/hProcess9"/>
    <dgm:cxn modelId="{FF2DC6CE-3F75-4C62-BBAD-E82BBD0FD0B1}" type="presOf" srcId="{79C49798-F8EC-401A-9B72-EFE14D56B264}" destId="{37CCDFD4-8011-4C34-84DC-9CD51DF905CD}" srcOrd="0" destOrd="0" presId="urn:microsoft.com/office/officeart/2005/8/layout/hProcess9"/>
    <dgm:cxn modelId="{3397713D-7FBB-4EC0-9AC9-B3DCDE024921}" type="presParOf" srcId="{37CCDFD4-8011-4C34-84DC-9CD51DF905CD}" destId="{0ACFFD27-E787-4D88-AD21-0A9341107F10}" srcOrd="0" destOrd="0" presId="urn:microsoft.com/office/officeart/2005/8/layout/hProcess9"/>
    <dgm:cxn modelId="{ABC79227-3E52-426E-8198-1D4945E8B113}" type="presParOf" srcId="{37CCDFD4-8011-4C34-84DC-9CD51DF905CD}" destId="{1E809BCC-3A6E-44A1-AC94-9F548A9410F5}" srcOrd="1" destOrd="0" presId="urn:microsoft.com/office/officeart/2005/8/layout/hProcess9"/>
    <dgm:cxn modelId="{A9A8AC2A-9BEC-41AA-9B03-107A0CB4706F}" type="presParOf" srcId="{1E809BCC-3A6E-44A1-AC94-9F548A9410F5}" destId="{03262375-66FA-4A5A-A79E-AB75AC839676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rawing1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1766527626" name=""/>
      <dsp:cNvGrpSpPr/>
    </dsp:nvGrpSpPr>
    <dsp:grpSpPr bwMode="auto">
      <a:xfrm>
        <a:off x="0" y="0"/>
        <a:ext cx="5328591" cy="3960267"/>
        <a:chOff x="0" y="0"/>
        <a:chExt cx="5328591" cy="3960267"/>
      </a:xfrm>
    </dsp:grpSpPr>
    <dsp:sp modelId="{0ACFFD27-E787-4D88-AD21-0A9341107F10}">
      <dsp:nvSpPr>
        <dsp:cNvPr id="0" name=""/>
        <dsp:cNvSpPr/>
      </dsp:nvSpPr>
      <dsp:spPr bwMode="auto">
        <a:xfrm>
          <a:off x="413096" y="0"/>
          <a:ext cx="4529303" cy="39602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1">
          <a:srgbClr val="000000"/>
        </a:fillRef>
        <a:effectRef idx="1">
          <a:srgbClr val="000000"/>
        </a:effectRef>
        <a:fontRef idx="minor"/>
      </dsp:style>
    </dsp:sp>
    <dsp:sp modelId="{03262375-66FA-4A5A-A79E-AB75AC839676}">
      <dsp:nvSpPr>
        <dsp:cNvPr id="0" name=""/>
        <dsp:cNvSpPr/>
      </dsp:nvSpPr>
      <dsp:spPr bwMode="auto">
        <a:xfrm>
          <a:off x="0" y="1290928"/>
          <a:ext cx="5328591" cy="1400144"/>
        </a:xfrm>
        <a:prstGeom prst="roundRect">
          <a:avLst>
            <a:gd name="adj" fmla="val 1666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800">
              <a:latin typeface="Times New Roman"/>
              <a:cs typeface="Times New Roman"/>
            </a:rPr>
            <a:t>ОГЭ - математика, русский язык  </a:t>
          </a:r>
          <a:endParaRPr/>
        </a:p>
        <a:p>
          <a:pPr lvl="0" algn="ctr" defTabSz="12446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800">
              <a:latin typeface="Times New Roman"/>
              <a:cs typeface="Times New Roman"/>
            </a:rPr>
            <a:t>+2 предмета по выбору</a:t>
          </a:r>
          <a:endParaRPr lang="ru-RU" sz="2800">
            <a:latin typeface="Times New Roman"/>
            <a:cs typeface="Times New Roman"/>
          </a:endParaRPr>
        </a:p>
      </dsp:txBody>
      <dsp:txXfrm>
        <a:off x="68349" y="1359277"/>
        <a:ext cx="5191893" cy="1263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 val="norm"/>
      <dgm:resizeHandles val="exact"/>
    </dgm:varLst>
    <dgm:alg type="composite">
      <dgm:param type="horzAlign" val="ctr"/>
      <dgm:param type="vertAlign" val="mid"/>
    </dgm:alg>
    <dgm:shape r:blip="">
      <dgm:adjLst/>
    </dgm:shape>
    <dgm:presOf/>
    <dgm:constrLst>
      <dgm:constr type="w" for="ch" forName="arrow" refType="w" fact="0.850000"/>
      <dgm:constr type="h" for="ch" forName="arrow" refType="h"/>
      <dgm:constr type="ctrX" for="ch" forName="arrow" refType="w" fact="0.500000"/>
      <dgm:constr type="ctrY" for="ch" forName="arrow" refType="h" fact="0.500000"/>
      <dgm:constr type="w" for="ch" forName="linearProcess" refType="w"/>
      <dgm:constr type="h" for="ch" forName="linearProcess" refType="h" fact="0.400000"/>
      <dgm:constr type="ctrX" for="ch" forName="linearProcess" refType="w" fact="0.500000"/>
      <dgm:constr type="ctrY" for="ch" forName="linearProcess" refType="h" fact="0.500000"/>
    </dgm:constrLst>
    <dgm:ruleLst/>
    <dgm:layoutNode name="arrow" styleLbl="bgShp">
      <dgm:alg type="sp"/>
      <dgm:choose name="Name0">
        <dgm:if name="Name1" func="var" arg="dir" op="equ" val="norm">
          <dgm:shape type="rightArrow" r:blip="">
            <dgm:adjLst/>
          </dgm:shape>
        </dgm:if>
        <dgm:else name="Name2">
          <dgm:shape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0000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type="roundRect" r:blip="">
            <dgm:adjLst/>
          </dgm:shape>
          <dgm:presOf axis="desOrSelf" ptType="node"/>
          <dgm:constrLst>
            <dgm:constr type="userA"/>
            <dgm:constr type="w" refType="userA" fact="0.300000"/>
            <dgm:constr type="tMarg" refType="primFontSz" fact="0.300000"/>
            <dgm:constr type="bMarg" refType="primFontSz" fact="0.300000"/>
            <dgm:constr type="lMarg" refType="primFontSz" fact="0.300000"/>
            <dgm:constr type="rMarg" refType="primFontSz" fact="0.300000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0">
        <a:srgbClr val="00000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/>
    </dgm:style>
  </dgm:styleLbl>
  <dgm:styleLbl name="asst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747932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8C5D1EF-77EA-4749-BAB3-C7292E4C7162}" type="datetimeFigureOut">
              <a:rPr lang="ru-RU"/>
              <a:t/>
            </a:fld>
            <a:endParaRPr lang="ru-RU"/>
          </a:p>
        </p:txBody>
      </p:sp>
      <p:sp>
        <p:nvSpPr>
          <p:cNvPr id="4" name="Образ слайда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82550" y="725488"/>
            <a:ext cx="6451600" cy="362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61670" y="4596765"/>
            <a:ext cx="5293360" cy="4354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747932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AF4B4A9-BDB9-4DC5-BE7E-756D0329E393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1200" b="0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Итоговое собеседование направлено на проверку коммуникативной компетенции обучающихся IX классов — умения создавать монологические высказывания на разные темы, принимать участие в диалоге, выразительно читать текст вслух, пересказывать текст с привлечением дополнительной информации.</a:t>
            </a:r>
            <a:br>
              <a:rPr lang="ru-RU"/>
            </a:b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AF4B4A9-BDB9-4DC5-BE7E-756D0329E393}" type="slidenum">
              <a:rPr lang="ru-RU"/>
              <a:t/>
            </a:fld>
            <a:endParaRPr lang="ru-RU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ChangeAspect="1" noGrp="1" noRot="1" noTextEdit="1"/>
          </p:cNvSpPr>
          <p:nvPr>
            <p:ph type="sldImg"/>
          </p:nvPr>
        </p:nvSpPr>
        <p:spPr bwMode="auto"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noFill/>
        </p:spPr>
        <p:txBody>
          <a:bodyPr wrap="square" numCol="1" anchor="t" anchorCtr="0" compatLnSpc="1">
            <a:prstTxWarp prst="textNoShape"/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/>
              <a:t>Школа не может подготовить</a:t>
            </a:r>
            <a:r>
              <a:rPr lang="ru-RU"/>
              <a:t> выпускника к экзамену против его желания и без его участия!</a:t>
            </a:r>
            <a:endParaRPr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prstGeom prst="rect">
            <a:avLst/>
          </a:prstGeom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/>
              </a:defRPr>
            </a:lvl5pPr>
            <a:lvl6pPr marL="2514600" indent="-228600" defTabSz="685800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Arial"/>
              </a:defRPr>
            </a:lvl6pPr>
            <a:lvl7pPr marL="2971800" indent="-228600" defTabSz="685800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Arial"/>
              </a:defRPr>
            </a:lvl7pPr>
            <a:lvl8pPr marL="3429000" indent="-228600" defTabSz="685800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Arial"/>
              </a:defRPr>
            </a:lvl8pPr>
            <a:lvl9pPr marL="3886200" indent="-228600" defTabSz="685800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574A97D-04DC-4F28-8957-491A914940F2}" type="slidenum">
              <a:rPr lang="ru-RU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/>
            </a:fld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9E4B24F-B790-4C43-BEE8-25B58BA86868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0" y="-13066"/>
            <a:ext cx="9180512" cy="525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/>
          <a:stretch/>
        </p:blipFill>
        <p:spPr bwMode="auto">
          <a:xfrm>
            <a:off x="1928794" y="2214560"/>
            <a:ext cx="571504" cy="680091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2699792" y="2154825"/>
            <a:ext cx="2016224" cy="77696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94C3514-E894-4F18-ADDA-CB6456BE47E3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p:hf dt="0" ftr="1" hdr="0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05979"/>
            <a:ext cx="2057400" cy="438864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05979"/>
            <a:ext cx="6019800" cy="43886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94C3514-E894-4F18-ADDA-CB6456BE47E3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p:hf dt="0" ftr="1" hdr="0" sldNum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Заключите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122" name="Picture 2" descr="Z:\Projects\!MINOBR\Презентация 16х9 департамент\Background\ДО_Presentation_16x9-05.png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" y="-1523"/>
            <a:ext cx="9138582" cy="514502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 bwMode="auto">
          <a:xfrm>
            <a:off x="0" y="714362"/>
            <a:ext cx="9144000" cy="2571768"/>
          </a:xfrm>
          <a:prstGeom prst="rect">
            <a:avLst/>
          </a:prstGeom>
          <a:solidFill>
            <a:srgbClr val="4A81E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 bwMode="auto">
          <a:xfrm>
            <a:off x="571472" y="714362"/>
            <a:ext cx="1038226" cy="328614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3009904" y="4786328"/>
            <a:ext cx="2133600" cy="273844"/>
          </a:xfrm>
        </p:spPr>
        <p:txBody>
          <a:bodyPr/>
          <a:lstStyle/>
          <a:p>
            <a:pPr>
              <a:defRPr/>
            </a:pPr>
            <a:fld id="{575B1753-BCE6-4B08-BB6E-16EF51597E12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003550" y="-18"/>
            <a:ext cx="3640152" cy="693438"/>
          </a:xfrm>
        </p:spPr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4869656"/>
            <a:ext cx="2233642" cy="273844"/>
          </a:xfrm>
        </p:spPr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pic>
        <p:nvPicPr>
          <p:cNvPr id="14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/>
          <a:stretch/>
        </p:blipFill>
        <p:spPr bwMode="auto">
          <a:xfrm>
            <a:off x="780995" y="857238"/>
            <a:ext cx="621439" cy="739514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780995" y="1753703"/>
            <a:ext cx="635058" cy="101906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 userDrawn="1"/>
        </p:nvSpPr>
        <p:spPr bwMode="auto">
          <a:xfrm>
            <a:off x="0" y="3286130"/>
            <a:ext cx="9144000" cy="346718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 bwMode="auto">
          <a:xfrm>
            <a:off x="3003550" y="857238"/>
            <a:ext cx="4714908" cy="2433651"/>
          </a:xfrm>
        </p:spPr>
        <p:txBody>
          <a:bodyPr anchor="b"/>
          <a:lstStyle>
            <a:lvl1pPr algn="l">
              <a:lnSpc>
                <a:spcPts val="4200"/>
              </a:lnSpc>
              <a:defRPr sz="4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</a:t>
            </a:r>
            <a:br>
              <a:rPr lang="ru-RU"/>
            </a:br>
            <a:r>
              <a:rPr lang="ru-RU"/>
              <a:t>заголовка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 userDrawn="1"/>
        </p:nvCxnSpPr>
        <p:spPr bwMode="auto">
          <a:xfrm>
            <a:off x="-36512" y="675062"/>
            <a:ext cx="9180512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Нижний колонтитул 4"/>
          <p:cNvSpPr txBox="1"/>
          <p:nvPr userDrawn="1"/>
        </p:nvSpPr>
        <p:spPr bwMode="auto"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129090, г.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Москва, 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ул.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Большая Спасская,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д.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15, стр.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1, 4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900" b="0" i="0" u="none" strike="noStrike" cap="none" spc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www.dogm.mos.ru</a:t>
            </a:r>
            <a:endParaRPr lang="ru-RU" sz="900" b="0" i="0" u="none" strike="noStrike" cap="none" spc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18A37E0-B82D-449F-BF9C-FE0CF28D43C2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4A8CF38-1FA7-4FAC-960E-0A0D71081D8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A8E90A6-6666-44F9-94E1-F52821E9D4B7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12BC288-2C15-45DE-882E-160EA34E3F1B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E05F422-E6A7-439F-A824-EEF54DD94BFD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84EF4FB-4C49-4B28-BB1F-A42564CC5C7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28650" y="1369218"/>
            <a:ext cx="3886200" cy="326350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29150" y="1369218"/>
            <a:ext cx="3886200" cy="326350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1A4FF6A-E2EB-4907-BC21-788161871314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8F1AE36-A3E5-4BE6-B5CF-BC88A7C7B8B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9841" y="273844"/>
            <a:ext cx="7886700" cy="99417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29842" y="1878806"/>
            <a:ext cx="3868340" cy="276344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29150" y="1878806"/>
            <a:ext cx="3887391" cy="276344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E361ED4-1D5C-488F-B268-9D689F743771}" type="datetime1">
              <a:rPr lang="ru-RU"/>
              <a:t/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7386185-0CBC-4DAF-AAAB-6CB0762D309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6E704D7-1E28-473D-99EA-E94A5C24B5C6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BFFFD52-8952-4FD3-9818-2086EFF19B8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4FD3246-3106-4FCC-8F94-349A6B969AA1}" type="datetime1">
              <a:rPr lang="ru-RU"/>
              <a:t/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F4C05FD-A133-4225-A439-7D824B3CAD7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F2DEC7-9355-4B81-8730-409B662835BB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7" name="Нижний колонтитул 4"/>
          <p:cNvSpPr txBox="1"/>
          <p:nvPr userDrawn="1"/>
        </p:nvSpPr>
        <p:spPr bwMode="auto"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129090, г.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Москва, 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ул.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Большая Спасская,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д.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15, стр.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1, 4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900" b="0" i="0" u="none" strike="noStrike" cap="none" spc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www.dogm.mos.ru</a:t>
            </a:r>
            <a:endParaRPr lang="ru-RU" sz="900" b="0" i="0" u="none" strike="noStrike" cap="none" spc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2FB9121-08AE-4FD4-995B-52746093360C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6F86CCC-28E4-49A4-AC76-1C8531C4E8D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D5DC493-1F5F-4E9F-A6B8-334C055E19FC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EAD4F35-E50B-46FD-86C7-180B9A20CD8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1540A06-3656-4F7F-9D98-5E5C42425703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A0B5DE0-142E-4E85-AE1D-94582876C8D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543675" y="273844"/>
            <a:ext cx="1971675" cy="435887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273844"/>
            <a:ext cx="5800725" cy="435887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FD7FD90-B023-47EB-B2EF-49450C50BCEB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B6D2A1F-7830-4BDA-8090-6673984DDD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94C3514-E894-4F18-ADDA-CB6456BE47E3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p:hf dt="0" ftr="1" hdr="0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0B89BF0-9665-44B7-924D-D72AA1A06473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8" name="Нижний колонтитул 4"/>
          <p:cNvSpPr txBox="1"/>
          <p:nvPr userDrawn="1"/>
        </p:nvSpPr>
        <p:spPr bwMode="auto"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129090, г.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Москва, 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ул.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Большая Спасская,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д.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15, стр.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1, 4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900" b="0" i="0" u="none" strike="noStrike" cap="none" spc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www.dogm.mos.ru</a:t>
            </a:r>
            <a:endParaRPr lang="ru-RU" sz="900" b="0" i="0" u="none" strike="noStrike" cap="none" spc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42DDB0-31F1-444F-B7A6-14D2C6DA2D04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6" name="Нижний колонтитул 4"/>
          <p:cNvSpPr txBox="1"/>
          <p:nvPr userDrawn="1"/>
        </p:nvSpPr>
        <p:spPr bwMode="auto"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129090, г.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Москва, 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ул.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Большая Спасская,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д.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15, стр.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1, 4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900" b="0" i="0" u="none" strike="noStrike" cap="none" spc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www.dogm.mos.ru</a:t>
            </a:r>
            <a:endParaRPr lang="ru-RU" sz="900" b="0" i="0" u="none" strike="noStrike" cap="none" spc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1F1845E-FD03-403D-A69D-031A1B0AC72A}" type="datetime1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 txBox="1"/>
          <p:nvPr userDrawn="1"/>
        </p:nvSpPr>
        <p:spPr bwMode="auto"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129090, г.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Москва, 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ул.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Большая Спасская,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д.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15, стр.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1, 4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900" b="0" i="0" u="none" strike="noStrike" cap="none" spc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www.dogm.mos.ru</a:t>
            </a:r>
            <a:endParaRPr lang="ru-RU" sz="900" b="0" i="0" u="none" strike="noStrike" cap="none" spc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6A6741E-1F31-4C29-98E6-E89C02B5572D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8" name="Нижний колонтитул 4"/>
          <p:cNvSpPr txBox="1"/>
          <p:nvPr userDrawn="1"/>
        </p:nvSpPr>
        <p:spPr bwMode="auto"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129090, г.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Москва, 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ул.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Большая Спасская,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д.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15, стр.</a:t>
            </a:r>
            <a:r>
              <a:rPr lang="en-US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 </a:t>
            </a:r>
            <a:r>
              <a:rPr lang="ru-RU"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1, 4</a:t>
            </a:r>
            <a:endParaRPr lang="en-US" sz="900" b="0" i="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900" b="0" i="0" u="none" strike="noStrike" cap="none" spc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ea typeface="+mn-ea"/>
                <a:cs typeface="+mn-cs"/>
              </a:rPr>
              <a:t>www.dogm.mos.ru</a:t>
            </a:r>
            <a:endParaRPr lang="ru-RU" sz="900" b="0" i="0" u="none" strike="noStrike" cap="none" spc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94C3514-E894-4F18-ADDA-CB6456BE47E3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p:hf dt="0" ftr="1" hdr="0" sldNum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5" Type="http://schemas.openxmlformats.org/officeDocument/2006/relationships/image" Target="../media/image2.png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gradFill>
          <a:gsLst>
            <a:gs pos="0">
              <a:schemeClr val="accent1">
                <a:lumMod val="5000"/>
                <a:lumOff val="95000"/>
              </a:schemeClr>
            </a:gs>
            <a:gs pos="59792">
              <a:schemeClr val="accent1">
                <a:lumMod val="20000"/>
                <a:lumOff val="8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4C3514-E894-4F18-ADDA-CB6456BE47E3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pic>
        <p:nvPicPr>
          <p:cNvPr id="7" name="Picture 2" descr="Z:\Projects\!MINOBR\Презентация 16х9 департамент\Background\ДО_Presentation_16x9-01.png"/>
          <p:cNvPicPr>
            <a:picLocks noChangeAspect="1" noChangeArrowheads="1"/>
          </p:cNvPicPr>
          <p:nvPr/>
        </p:nvPicPr>
        <p:blipFill>
          <a:blip r:embed="rId14"/>
          <a:stretch/>
        </p:blipFill>
        <p:spPr bwMode="auto">
          <a:xfrm>
            <a:off x="2650" y="-1587"/>
            <a:ext cx="9138698" cy="514508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 bwMode="auto">
          <a:xfrm>
            <a:off x="500034" y="642924"/>
            <a:ext cx="1785950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5"/>
          <a:stretch/>
        </p:blipFill>
        <p:spPr bwMode="auto">
          <a:xfrm>
            <a:off x="611560" y="195486"/>
            <a:ext cx="1656183" cy="638221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290157" y="684600"/>
            <a:ext cx="6853843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-36512" y="684600"/>
            <a:ext cx="598477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1" hdr="0" sldNum="1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gradFill>
          <a:gsLst>
            <a:gs pos="0">
              <a:schemeClr val="accent1">
                <a:lumMod val="5000"/>
                <a:lumOff val="95000"/>
              </a:schemeClr>
            </a:gs>
            <a:gs pos="59792">
              <a:schemeClr val="accent1">
                <a:lumMod val="20000"/>
                <a:lumOff val="8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ED784C-94E0-47FE-BAC8-B8236C50A1A8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/>
          </a:bodyPr>
          <a:lstStyle>
            <a:lvl1pPr algn="r">
              <a:defRPr sz="9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10D53E70-1525-4268-9E77-8C86701F9B41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1"/>
  <p:txStyles>
    <p:titleStyle>
      <a:lvl1pPr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2pPr>
      <a:lvl3pPr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3pPr>
      <a:lvl4pPr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4pPr>
      <a:lvl5pPr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>
        <a:lnSpc>
          <a:spcPct val="90000"/>
        </a:lnSpc>
        <a:spcBef>
          <a:spcPts val="0"/>
        </a:spcBef>
        <a:spcAft>
          <a:spcPts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>
        <a:lnSpc>
          <a:spcPct val="90000"/>
        </a:lnSpc>
        <a:spcBef>
          <a:spcPts val="750"/>
        </a:spcBef>
        <a:spcAft>
          <a:spcPts val="0"/>
        </a:spcAft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spcAft>
          <a:spcPts val="0"/>
        </a:spcAft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spcAft>
          <a:spcPts val="0"/>
        </a:spcAft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spcAft>
          <a:spcPts val="0"/>
        </a:spcAft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spcAft>
          <a:spcPts val="0"/>
        </a:spcAft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fipi.ru/" TargetMode="External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 /><Relationship Id="rId3" Type="http://schemas.microsoft.com/office/2007/relationships/diagramDrawing" Target="../diagrams/drawing1.xml" /><Relationship Id="rId4" Type="http://schemas.openxmlformats.org/officeDocument/2006/relationships/diagramColors" Target="../diagrams/colors1.xml" /><Relationship Id="rId5" Type="http://schemas.openxmlformats.org/officeDocument/2006/relationships/diagramLayout" Target="../diagrams/layout1.xml" /><Relationship Id="rId6" Type="http://schemas.openxmlformats.org/officeDocument/2006/relationships/diagramQuickStyle" Target="../diagrams/quickStyle1.xml" /><Relationship Id="rId7" Type="http://schemas.openxmlformats.org/officeDocument/2006/relationships/image" Target="../media/image8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 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 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 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 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 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 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7.xml" 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8.xml" 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9.xml" /></Relationships>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/Relationships>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1.png"/></Relationships>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12.jpg"/><Relationship Id="rId5" Type="http://schemas.openxmlformats.org/officeDocument/2006/relationships/image" Target="../media/image1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95536" y="195486"/>
            <a:ext cx="8229600" cy="4330576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4000" b="1">
                <a:solidFill>
                  <a:srgbClr val="FF0000"/>
                </a:solidFill>
              </a:rPr>
              <a:t>ГОСУДАРСТВЕННАЯ ИТОГОВАЯ АТТЕСТАЦИЯ </a:t>
            </a:r>
            <a:r>
              <a:rPr lang="ru-RU" sz="4000" b="1">
                <a:solidFill>
                  <a:srgbClr val="FF0000"/>
                </a:solidFill>
              </a:rPr>
              <a:t>2025</a:t>
            </a:r>
            <a:endParaRPr/>
          </a:p>
          <a:p>
            <a:pPr marL="0" indent="0" algn="ctr">
              <a:buNone/>
              <a:defRPr/>
            </a:pPr>
            <a:r>
              <a:rPr lang="ru-RU" sz="4000" b="1">
                <a:solidFill>
                  <a:srgbClr val="143B84"/>
                </a:solidFill>
              </a:rPr>
              <a:t>Ознакомление с Порядком проведения ГИА-9.</a:t>
            </a:r>
            <a:endParaRPr/>
          </a:p>
          <a:p>
            <a:pPr marL="0" indent="0" algn="ctr">
              <a:buNone/>
              <a:defRPr/>
            </a:pPr>
            <a:r>
              <a:rPr lang="ru-RU" sz="4000" b="1">
                <a:solidFill>
                  <a:srgbClr val="FF0000"/>
                </a:solidFill>
              </a:rPr>
              <a:t>   </a:t>
            </a:r>
            <a:endParaRPr lang="ru-RU" sz="4000" b="1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487645" y="2835979"/>
            <a:ext cx="1872208" cy="16900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395536" y="254162"/>
            <a:ext cx="8395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C00000"/>
                </a:solidFill>
                <a:latin typeface="Times New Roman"/>
                <a:cs typeface="Times New Roman"/>
              </a:rPr>
              <a:t>Ресурсы для подготовки к ГИА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660232" y="1707653"/>
            <a:ext cx="23042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u="sng">
                <a:hlinkClick r:id="rId2" tooltip="https://fipi.ru/"/>
              </a:rPr>
              <a:t>https://fipi.ru</a:t>
            </a:r>
            <a:r>
              <a:rPr lang="en-US" sz="2400" u="sng">
                <a:hlinkClick r:id="rId2" tooltip="https://fipi.ru/"/>
              </a:rPr>
              <a:t>/</a:t>
            </a:r>
            <a:endParaRPr lang="ru-RU" sz="2400"/>
          </a:p>
          <a:p>
            <a:pPr algn="ctr">
              <a:defRPr/>
            </a:pPr>
            <a:endParaRPr lang="ru-RU" sz="2400"/>
          </a:p>
          <a:p>
            <a:pPr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45501" y="915566"/>
            <a:ext cx="6483206" cy="396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7020272" y="2139702"/>
            <a:ext cx="1447255" cy="8128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КОЛОНТИТУЛА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rcRect l="16139" t="12200" r="16926" b="5200"/>
          <a:stretch/>
        </p:blipFill>
        <p:spPr bwMode="auto">
          <a:xfrm>
            <a:off x="2184029" y="88068"/>
            <a:ext cx="6959971" cy="4831039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 bwMode="auto">
          <a:xfrm>
            <a:off x="-19367" y="1587652"/>
            <a:ext cx="289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C00000"/>
                </a:solidFill>
                <a:latin typeface="Times New Roman"/>
                <a:cs typeface="Times New Roman"/>
              </a:rPr>
              <a:t>Ресурсы для подготовки </a:t>
            </a:r>
            <a:endParaRPr lang="ru-RU" sz="2800" b="1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800" b="1">
                <a:solidFill>
                  <a:srgbClr val="C00000"/>
                </a:solidFill>
                <a:latin typeface="Times New Roman"/>
                <a:cs typeface="Times New Roman"/>
              </a:rPr>
              <a:t>к ГИА</a:t>
            </a:r>
            <a:endParaRPr/>
          </a:p>
          <a:p>
            <a:pPr>
              <a:defRPr/>
            </a:pPr>
            <a:endParaRPr lang="ru-RU" sz="2800" b="1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800" b="1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8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150349" y="848777"/>
          <a:ext cx="5328591" cy="3960267"/>
          <a:chOff x="0" y="0"/>
          <a:chExt cx="5328591" cy="3960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  <p:sp>
        <p:nvSpPr>
          <p:cNvPr id="12" name="Заголовок 1"/>
          <p:cNvSpPr>
            <a:spLocks noChangeArrowheads="1" noGrp="1"/>
          </p:cNvSpPr>
          <p:nvPr>
            <p:ph type="title"/>
          </p:nvPr>
        </p:nvSpPr>
        <p:spPr bwMode="auto">
          <a:xfrm flipH="0" flipV="0">
            <a:off x="1043606" y="51469"/>
            <a:ext cx="5794668" cy="108011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 cap="all" spc="-100">
                <a:solidFill>
                  <a:srgbClr val="00A6EB"/>
                </a:solidFill>
                <a:latin typeface="Times New Roman"/>
                <a:cs typeface="Times New Roman"/>
              </a:rPr>
              <a:t>А</a:t>
            </a:r>
            <a:r>
              <a:rPr lang="ru-RU" sz="2800" b="1" cap="all" spc="-100">
                <a:solidFill>
                  <a:srgbClr val="00A6EB"/>
                </a:solidFill>
                <a:latin typeface="Times New Roman"/>
                <a:cs typeface="Times New Roman"/>
              </a:rPr>
              <a:t>ттестат об основном общем образовании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5539630" y="1261289"/>
            <a:ext cx="350902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Русский язык: 15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Математика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8 (</a:t>
            </a:r>
            <a:r>
              <a:rPr lang="ru-RU" sz="1400" i="1">
                <a:solidFill>
                  <a:srgbClr val="000000"/>
                </a:solidFill>
                <a:latin typeface="Times New Roman"/>
                <a:cs typeface="Times New Roman"/>
              </a:rPr>
              <a:t>не менее 2 баллов из 8 получено за выполнение заданий по геометрии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Физика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11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Обществознание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14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Литература</a:t>
            </a:r>
            <a:r>
              <a:rPr lang="ru-RU">
                <a:latin typeface="Times New Roman"/>
                <a:cs typeface="Times New Roman"/>
              </a:rPr>
              <a:t>: 16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Химия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10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Информатика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5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География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12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Биология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13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История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: 11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Английский язык: </a:t>
            </a:r>
            <a:r>
              <a:rPr lang="ru-RU">
                <a:solidFill>
                  <a:srgbClr val="000000"/>
                </a:solidFill>
                <a:latin typeface="Times New Roman"/>
                <a:cs typeface="Times New Roman"/>
              </a:rPr>
              <a:t>29</a:t>
            </a:r>
            <a:endParaRPr lang="ru-RU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6275227" y="964557"/>
            <a:ext cx="2548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Минимальные баллы:</a:t>
            </a:r>
            <a:endParaRPr lang="ru-RU" b="1">
              <a:latin typeface="Times New Roman"/>
              <a:cs typeface="Times New Roman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150348" y="4007130"/>
            <a:ext cx="4349643" cy="919057"/>
          </a:xfrm>
          <a:prstGeom prst="wedgeRoundRectCallout">
            <a:avLst>
              <a:gd name="adj1" fmla="val -21327"/>
              <a:gd name="adj2" fmla="val -993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Перевод баллов в оценку: для каждого предмета – своя шкала перевода</a:t>
            </a:r>
            <a:endParaRPr lang="ru-RU"/>
          </a:p>
        </p:txBody>
      </p:sp>
      <p:pic>
        <p:nvPicPr>
          <p:cNvPr id="1847949468" name="Рисунок 1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 flipH="0" flipV="0">
            <a:off x="6781833" y="0"/>
            <a:ext cx="2187222" cy="9645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923928" y="51469"/>
            <a:ext cx="4933528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Аттестат об основном общем образовании</a:t>
            </a:r>
            <a:endParaRPr lang="ru-RU"/>
          </a:p>
        </p:txBody>
      </p:sp>
      <p:sp>
        <p:nvSpPr>
          <p:cNvPr id="5" name="Объект 2"/>
          <p:cNvSpPr txBox="1"/>
          <p:nvPr/>
        </p:nvSpPr>
        <p:spPr bwMode="auto">
          <a:xfrm>
            <a:off x="35512" y="526070"/>
            <a:ext cx="3784600" cy="46174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Аттестат выдается, если обучающийся сдал 4 экзамена</a:t>
            </a:r>
            <a:endParaRPr/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Итоговые отметки за 9 класс по русскому языку, математике и двум учебным предметам, сдаваемым по выбору, определяются как среднее арифметическое годовой и экзаменационной отметок выпускника и выставляются в аттестат целыми числами в соответствии с правилами математического округления</a:t>
            </a:r>
            <a:endParaRPr/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Итоговые отметки по предметам, не участвующим в ГИА, - это годовые отметки по предмету.</a:t>
            </a:r>
            <a:endParaRPr/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Итоговые отметки по музыке, изо, технологии, ОДНКНР – годовые отметки за последний год обучения</a:t>
            </a:r>
            <a:endParaRPr lang="ru-RU" sz="1600">
              <a:latin typeface="Times New Roman"/>
              <a:cs typeface="Times New Roman"/>
            </a:endParaRPr>
          </a:p>
        </p:txBody>
      </p:sp>
      <p:graphicFrame>
        <p:nvGraphicFramePr>
          <p:cNvPr id="6" name="Объект 4"/>
          <p:cNvGraphicFramePr>
            <a:graphicFrameLocks xmlns:a="http://schemas.openxmlformats.org/drawingml/2006/main"/>
          </p:cNvGraphicFramePr>
          <p:nvPr/>
        </p:nvGraphicFramePr>
        <p:xfrm>
          <a:off x="3923928" y="843559"/>
          <a:ext cx="4933528" cy="4849207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386444"/>
                <a:gridCol w="1080320"/>
                <a:gridCol w="1233382"/>
                <a:gridCol w="1233382"/>
              </a:tblGrid>
              <a:tr h="50405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Годовая отметка за 9 класс</a:t>
                      </a:r>
                      <a:endParaRPr lang="ru-RU" sz="1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Экзамен</a:t>
                      </a:r>
                      <a:endParaRPr lang="ru-RU" sz="1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Итоговая отметка в аттестат</a:t>
                      </a:r>
                      <a:endParaRPr lang="ru-RU" sz="1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</a:tr>
              <a:tr h="49448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Русский язык</a:t>
                      </a:r>
                      <a:endParaRPr lang="ru-RU" sz="16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</a:tr>
              <a:tr h="546533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История</a:t>
                      </a:r>
                      <a:endParaRPr lang="ru-RU" sz="16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latin typeface="Times New Roman"/>
                          <a:cs typeface="Times New Roman"/>
                        </a:rPr>
                        <a:t>не сдавался</a:t>
                      </a:r>
                      <a:endParaRPr lang="ru-RU" sz="18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</a:tr>
              <a:tr h="43555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lang="ru-RU" sz="16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</a:tr>
              <a:tr h="43555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Алгебра</a:t>
                      </a:r>
                      <a:endParaRPr lang="ru-RU" sz="16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 row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>
                          <a:latin typeface="Times New Roman"/>
                          <a:cs typeface="Times New Roman"/>
                        </a:rPr>
                        <a:t> (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математика)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 row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800">
                          <a:latin typeface="Times New Roman"/>
                          <a:cs typeface="Times New Roman"/>
                        </a:rPr>
                        <a:t> (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математика)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</a:tr>
              <a:tr h="43555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lang="ru-RU" sz="16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</a:tr>
              <a:tr h="43555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Вероятность и статистика</a:t>
                      </a:r>
                      <a:endParaRPr lang="ru-RU" sz="16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</a:tr>
              <a:tr h="1093066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Музыка, технология, изо, ОДНКНР</a:t>
                      </a:r>
                      <a:endParaRPr lang="ru-RU" sz="16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8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(за последний год изучения)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latin typeface="Times New Roman"/>
                          <a:cs typeface="Times New Roman"/>
                        </a:rPr>
                        <a:t>не сдавался</a:t>
                      </a:r>
                      <a:endParaRPr lang="ru-RU" sz="1800"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2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800">
                        <a:solidFill>
                          <a:schemeClr val="accent2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443" marR="91443" marT="45726" marB="45726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860032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Математика</a:t>
            </a:r>
            <a:endParaRPr lang="ru-RU"/>
          </a:p>
        </p:txBody>
      </p:sp>
      <p:graphicFrame>
        <p:nvGraphicFramePr>
          <p:cNvPr id="5" name="Таблица 4"/>
          <p:cNvGraphicFramePr>
            <a:graphicFrameLocks xmlns:a="http://schemas.openxmlformats.org/drawingml/2006/main" noGrp="1"/>
          </p:cNvGraphicFramePr>
          <p:nvPr/>
        </p:nvGraphicFramePr>
        <p:xfrm>
          <a:off x="611561" y="1648142"/>
          <a:ext cx="7105594" cy="2315210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788580"/>
                <a:gridCol w="1172788"/>
                <a:gridCol w="1002787"/>
                <a:gridCol w="530085"/>
                <a:gridCol w="506414"/>
                <a:gridCol w="712997"/>
                <a:gridCol w="609706"/>
                <a:gridCol w="787597"/>
                <a:gridCol w="1159159"/>
              </a:tblGrid>
              <a:tr h="462700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Класс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Количество обучающихся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Выполняли работу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Оценка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% качества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% успеваемости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732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ОГЭ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«2»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«3»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«4»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«5»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28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27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8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15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4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15</a:t>
                      </a:r>
                      <a:r>
                        <a:rPr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70</a:t>
                      </a:r>
                      <a:r>
                        <a:rPr/>
                        <a:t>%</a:t>
                      </a:r>
                      <a:endParaRPr/>
                    </a:p>
                  </a:txBody>
                  <a:tcPr marL="68580" marR="68580" marT="0" marB="0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9б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11</a:t>
                      </a:r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15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r>
                        <a:rPr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57</a:t>
                      </a:r>
                      <a:r>
                        <a:rPr/>
                        <a:t>%</a:t>
                      </a:r>
                      <a:endParaRPr/>
                    </a:p>
                  </a:txBody>
                  <a:tcPr marL="68580" marR="68580" marT="0" marB="0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9в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22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/>
                        <a:t>1</a:t>
                      </a:r>
                      <a:r>
                        <a:rPr/>
                        <a:t>5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6</a:t>
                      </a:r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5</a:t>
                      </a:r>
                      <a:r>
                        <a:rPr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32</a:t>
                      </a:r>
                      <a:r>
                        <a:rPr/>
                        <a:t>%</a:t>
                      </a:r>
                      <a:endParaRPr/>
                    </a:p>
                  </a:txBody>
                  <a:tcPr marL="68580" marR="68580" marT="0" marB="0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9г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19</a:t>
                      </a:r>
                      <a:r>
                        <a:rPr/>
                        <a:t>+1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20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r>
                        <a:rPr/>
                        <a:t>2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7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5%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39</a:t>
                      </a:r>
                      <a:r>
                        <a:rPr/>
                        <a:t>%</a:t>
                      </a:r>
                      <a:endParaRPr/>
                    </a:p>
                  </a:txBody>
                  <a:tcPr marL="68580" marR="68580" marT="0" marB="0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Итого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97+1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95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46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43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5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1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6</a:t>
                      </a:r>
                      <a:r>
                        <a:rPr b="1"/>
                        <a:t>%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52</a:t>
                      </a:r>
                      <a:r>
                        <a:rPr b="1"/>
                        <a:t>%</a:t>
                      </a:r>
                      <a:endParaRPr b="1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860032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Русский язык</a:t>
            </a:r>
            <a:endParaRPr lang="ru-RU"/>
          </a:p>
        </p:txBody>
      </p:sp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605716" y="1048419"/>
          <a:ext cx="7784328" cy="37617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605879"/>
                <a:gridCol w="1138636"/>
                <a:gridCol w="678306"/>
                <a:gridCol w="503506"/>
                <a:gridCol w="523006"/>
                <a:gridCol w="498632"/>
                <a:gridCol w="569666"/>
                <a:gridCol w="878580"/>
                <a:gridCol w="764662"/>
                <a:gridCol w="1125404"/>
                <a:gridCol w="757345"/>
              </a:tblGrid>
              <a:tr h="0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Класс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Количество обучающихся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Выполняли работу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4"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Оценка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% качества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/>
                        <a:t>% успеваемости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187325">
                <a:tc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ОГЭ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100"/>
                        <a:t>«2»</a:t>
                      </a:r>
                      <a:endParaRPr sz="11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100"/>
                        <a:t>«3»</a:t>
                      </a:r>
                      <a:endParaRPr sz="11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100"/>
                        <a:t>«4»</a:t>
                      </a:r>
                      <a:endParaRPr sz="11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100"/>
                        <a:t>«5»</a:t>
                      </a:r>
                      <a:endParaRPr sz="11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28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  <a:p>
                      <a:pPr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3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8</a:t>
                      </a:r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10</a:t>
                      </a:r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5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58</a:t>
                      </a:r>
                      <a:r>
                        <a:rPr sz="1400"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88</a:t>
                      </a:r>
                      <a:r>
                        <a:rPr sz="1400"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3,6</a:t>
                      </a:r>
                      <a:endParaRPr sz="14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22,9</a:t>
                      </a:r>
                      <a:endParaRPr sz="1400"/>
                    </a:p>
                  </a:txBody>
                  <a:tcPr vert="horz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9б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  <a:p>
                      <a:pPr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14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8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40</a:t>
                      </a:r>
                      <a:r>
                        <a:rPr sz="1400"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9</a:t>
                      </a:r>
                      <a:r>
                        <a:rPr sz="1400"/>
                        <a:t>6</a:t>
                      </a:r>
                      <a:r>
                        <a:rPr sz="1400"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3,34</a:t>
                      </a:r>
                      <a:endParaRPr sz="14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20,07</a:t>
                      </a:r>
                      <a:endParaRPr sz="1400"/>
                    </a:p>
                  </a:txBody>
                  <a:tcPr vert="horz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9в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23</a:t>
                      </a:r>
                      <a:endParaRPr/>
                    </a:p>
                    <a:p>
                      <a:pPr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3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6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3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61</a:t>
                      </a:r>
                      <a:r>
                        <a:rPr sz="1400"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87</a:t>
                      </a:r>
                      <a:r>
                        <a:rPr sz="1400"/>
                        <a:t>%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3,6</a:t>
                      </a:r>
                      <a:endParaRPr sz="14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22,5</a:t>
                      </a:r>
                      <a:endParaRPr sz="1400"/>
                    </a:p>
                  </a:txBody>
                  <a:tcPr vert="horz"/>
                </a:tc>
              </a:tr>
              <a:tr h="422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9г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19+1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19</a:t>
                      </a:r>
                      <a:endParaRPr/>
                    </a:p>
                    <a:p>
                      <a:pPr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6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7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4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32%</a:t>
                      </a:r>
                      <a:endParaRPr sz="14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68%</a:t>
                      </a:r>
                      <a:endParaRPr sz="14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3,1</a:t>
                      </a:r>
                      <a:endParaRPr sz="1400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400"/>
                        <a:t>19,1</a:t>
                      </a:r>
                      <a:endParaRPr sz="1400"/>
                    </a:p>
                  </a:txBody>
                  <a:tcPr vert="horz"/>
                </a:tc>
              </a:tr>
              <a:tr h="35242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100" b="1"/>
                        <a:t>Итого</a:t>
                      </a:r>
                      <a:endParaRPr sz="1100"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97+1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91+1</a:t>
                      </a:r>
                      <a:endParaRPr b="1"/>
                    </a:p>
                    <a:p>
                      <a:pPr>
                        <a:defRPr/>
                      </a:pP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13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35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33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11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29,5</a:t>
                      </a:r>
                      <a:r>
                        <a:rPr b="1"/>
                        <a:t>%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7</a:t>
                      </a:r>
                      <a:r>
                        <a:rPr b="1"/>
                        <a:t>4</a:t>
                      </a:r>
                      <a:r>
                        <a:rPr b="1"/>
                        <a:t>%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3,41</a:t>
                      </a:r>
                      <a:endParaRPr b="1"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b="1"/>
                        <a:t>26,9</a:t>
                      </a:r>
                      <a:endParaRPr b="1"/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География</a:t>
            </a:r>
            <a:endParaRPr lang="ru-RU"/>
          </a:p>
        </p:txBody>
      </p:sp>
      <p:graphicFrame>
        <p:nvGraphicFramePr>
          <p:cNvPr id="230191132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917222" y="843557"/>
          <a:ext cx="5798958" cy="1907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72650359" name=""/>
          <p:cNvGraphicFramePr>
            <a:graphicFrameLocks xmlns:a="http://schemas.openxmlformats.org/drawingml/2006/main"/>
          </p:cNvGraphicFramePr>
          <p:nvPr/>
        </p:nvGraphicFramePr>
        <p:xfrm>
          <a:off x="361277" y="2650966"/>
          <a:ext cx="7100569" cy="23901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632874"/>
                <a:gridCol w="1317724"/>
                <a:gridCol w="1408680"/>
                <a:gridCol w="975299"/>
                <a:gridCol w="1116702"/>
                <a:gridCol w="848418"/>
                <a:gridCol w="851475"/>
                <a:gridCol w="1380400"/>
              </a:tblGrid>
              <a:tr h="100584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3,9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Демина Н.М.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3,3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3,8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Лабинская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Л.Г.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5,3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Биология</a:t>
            </a:r>
            <a:endParaRPr lang="ru-RU"/>
          </a:p>
        </p:txBody>
      </p:sp>
      <p:graphicFrame>
        <p:nvGraphicFramePr>
          <p:cNvPr id="1793527243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300336" y="844582"/>
          <a:ext cx="5486398" cy="1907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34166362" name=""/>
          <p:cNvGraphicFramePr>
            <a:graphicFrameLocks xmlns:a="http://schemas.openxmlformats.org/drawingml/2006/main"/>
          </p:cNvGraphicFramePr>
          <p:nvPr/>
        </p:nvGraphicFramePr>
        <p:xfrm>
          <a:off x="486833" y="2752513"/>
          <a:ext cx="8104502" cy="23901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518864"/>
                <a:gridCol w="1245567"/>
                <a:gridCol w="1348023"/>
                <a:gridCol w="829890"/>
                <a:gridCol w="1069197"/>
                <a:gridCol w="798422"/>
                <a:gridCol w="829890"/>
                <a:gridCol w="1451943"/>
              </a:tblGrid>
              <a:tr h="100584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Тарбаева М.В.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Вохлачева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Вохлачева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Вохлачева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19,8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Химия</a:t>
            </a:r>
            <a:endParaRPr lang="ru-RU"/>
          </a:p>
        </p:txBody>
      </p:sp>
      <p:graphicFrame>
        <p:nvGraphicFramePr>
          <p:cNvPr id="579665186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523999" y="809305"/>
          <a:ext cx="5486398" cy="1907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42651313" name=""/>
          <p:cNvGraphicFramePr>
            <a:graphicFrameLocks xmlns:a="http://schemas.openxmlformats.org/drawingml/2006/main"/>
          </p:cNvGraphicFramePr>
          <p:nvPr/>
        </p:nvGraphicFramePr>
        <p:xfrm>
          <a:off x="579999" y="2717235"/>
          <a:ext cx="7040879" cy="23901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525818"/>
                <a:gridCol w="1262260"/>
                <a:gridCol w="1261518"/>
                <a:gridCol w="841012"/>
                <a:gridCol w="1083526"/>
                <a:gridCol w="913692"/>
                <a:gridCol w="981181"/>
                <a:gridCol w="1339390"/>
              </a:tblGrid>
              <a:tr h="1005840"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rowSpan="5"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Тарбаева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М.В.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Физика</a:t>
            </a:r>
            <a:endParaRPr lang="ru-RU"/>
          </a:p>
        </p:txBody>
      </p:sp>
      <p:graphicFrame>
        <p:nvGraphicFramePr>
          <p:cNvPr id="1923560431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171222" y="875953"/>
          <a:ext cx="5829333" cy="178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99750968" name=""/>
          <p:cNvGraphicFramePr>
            <a:graphicFrameLocks xmlns:a="http://schemas.openxmlformats.org/drawingml/2006/main"/>
          </p:cNvGraphicFramePr>
          <p:nvPr/>
        </p:nvGraphicFramePr>
        <p:xfrm>
          <a:off x="579999" y="2660790"/>
          <a:ext cx="7011034" cy="23901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616691"/>
                <a:gridCol w="1284028"/>
                <a:gridCol w="1372659"/>
                <a:gridCol w="844598"/>
                <a:gridCol w="1088147"/>
                <a:gridCol w="826723"/>
                <a:gridCol w="830447"/>
                <a:gridCol w="1345101"/>
              </a:tblGrid>
              <a:tr h="1005840"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rowSpan="5"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Тещина А.Н.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42021" y="1347614"/>
            <a:ext cx="2915784" cy="177782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Прямоугольник 3"/>
          <p:cNvSpPr/>
          <p:nvPr/>
        </p:nvSpPr>
        <p:spPr bwMode="auto">
          <a:xfrm>
            <a:off x="251520" y="123477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800" b="1" cap="all" spc="-100">
                <a:solidFill>
                  <a:srgbClr val="00A6EB"/>
                </a:solidFill>
                <a:latin typeface="Times New Roman"/>
                <a:ea typeface="+mj-ea"/>
                <a:cs typeface="Times New Roman"/>
              </a:rPr>
              <a:t>Н</a:t>
            </a:r>
            <a:r>
              <a:rPr lang="ru-RU" sz="2000" b="1" cap="all" spc="-100">
                <a:solidFill>
                  <a:srgbClr val="00A6EB"/>
                </a:solidFill>
                <a:latin typeface="Times New Roman"/>
                <a:ea typeface="+mj-ea"/>
                <a:cs typeface="Times New Roman"/>
              </a:rPr>
              <a:t>ормативно-правовые документы, регламентирующие проведение </a:t>
            </a:r>
            <a:r>
              <a:rPr lang="ru-RU" sz="2800" b="1" cap="all" spc="-100">
                <a:solidFill>
                  <a:srgbClr val="00A6EB"/>
                </a:solidFill>
                <a:latin typeface="Times New Roman"/>
                <a:ea typeface="+mj-ea"/>
                <a:cs typeface="Times New Roman"/>
              </a:rPr>
              <a:t>ГИА</a:t>
            </a:r>
            <a:endParaRPr/>
          </a:p>
        </p:txBody>
      </p:sp>
      <p:sp>
        <p:nvSpPr>
          <p:cNvPr id="29" name="Заголовок 1"/>
          <p:cNvSpPr txBox="1"/>
          <p:nvPr/>
        </p:nvSpPr>
        <p:spPr bwMode="auto">
          <a:xfrm>
            <a:off x="31298" y="3435846"/>
            <a:ext cx="3761892" cy="1350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cs typeface="Times New Roman"/>
              </a:rPr>
              <a:t>Федеральный закон </a:t>
            </a:r>
            <a:endParaRPr/>
          </a:p>
          <a:p>
            <a:pPr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cs typeface="Times New Roman"/>
              </a:rPr>
              <a:t>от 29.12.2012 N 273-ФЗ</a:t>
            </a:r>
            <a:endParaRPr/>
          </a:p>
          <a:p>
            <a:pPr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cs typeface="Times New Roman"/>
              </a:rPr>
              <a:t>"Об образовании </a:t>
            </a:r>
            <a:endParaRPr/>
          </a:p>
          <a:p>
            <a:pPr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cs typeface="Times New Roman"/>
              </a:rPr>
              <a:t>в Российской Федерации</a:t>
            </a:r>
            <a:r>
              <a:rPr lang="ru-RU" sz="2000" b="1">
                <a:solidFill>
                  <a:schemeClr val="tx2"/>
                </a:solidFill>
                <a:latin typeface="Times New Roman"/>
                <a:cs typeface="Times New Roman"/>
              </a:rPr>
              <a:t>"</a:t>
            </a:r>
            <a:endParaRPr/>
          </a:p>
        </p:txBody>
      </p:sp>
      <p:pic>
        <p:nvPicPr>
          <p:cNvPr id="7" name="Picture 2"/>
          <p:cNvPicPr>
            <a:picLocks noChangeAspect="1" noChangeArrowheads="1" noGrp="1"/>
          </p:cNvPicPr>
          <p:nvPr>
            <p:ph idx="1"/>
          </p:nvPr>
        </p:nvPicPr>
        <p:blipFill>
          <a:blip r:embed="rId3"/>
          <a:stretch/>
        </p:blipFill>
        <p:spPr bwMode="auto">
          <a:xfrm flipH="0" flipV="0">
            <a:off x="4919166" y="987573"/>
            <a:ext cx="3037209" cy="3798451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История</a:t>
            </a:r>
            <a:endParaRPr lang="ru-RU"/>
          </a:p>
        </p:txBody>
      </p:sp>
      <p:graphicFrame>
        <p:nvGraphicFramePr>
          <p:cNvPr id="864104152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700388" y="843557"/>
          <a:ext cx="5486398" cy="1888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26338330" name=""/>
          <p:cNvGraphicFramePr>
            <a:graphicFrameLocks xmlns:a="http://schemas.openxmlformats.org/drawingml/2006/main"/>
          </p:cNvGraphicFramePr>
          <p:nvPr/>
        </p:nvGraphicFramePr>
        <p:xfrm>
          <a:off x="650555" y="2731628"/>
          <a:ext cx="8099777" cy="2408043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511986"/>
                <a:gridCol w="1229056"/>
                <a:gridCol w="1330153"/>
                <a:gridCol w="921431"/>
                <a:gridCol w="1055024"/>
                <a:gridCol w="801558"/>
                <a:gridCol w="805169"/>
                <a:gridCol w="1432695"/>
              </a:tblGrid>
              <a:tr h="1005840"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9222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 rowSpan="5"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Уфилина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Ю.В.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6106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3596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Информатика</a:t>
            </a:r>
            <a:endParaRPr lang="ru-RU"/>
          </a:p>
        </p:txBody>
      </p:sp>
      <p:graphicFrame>
        <p:nvGraphicFramePr>
          <p:cNvPr id="1128419719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066799" y="843557"/>
          <a:ext cx="5486400" cy="1907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15634862" name=""/>
          <p:cNvGraphicFramePr>
            <a:graphicFrameLocks xmlns:a="http://schemas.openxmlformats.org/drawingml/2006/main"/>
          </p:cNvGraphicFramePr>
          <p:nvPr/>
        </p:nvGraphicFramePr>
        <p:xfrm>
          <a:off x="304833" y="2689013"/>
          <a:ext cx="7011034" cy="23901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560652"/>
                <a:gridCol w="1345881"/>
                <a:gridCol w="1345091"/>
                <a:gridCol w="896727"/>
                <a:gridCol w="1155306"/>
                <a:gridCol w="861933"/>
                <a:gridCol w="896727"/>
                <a:gridCol w="1652698"/>
              </a:tblGrid>
              <a:tr h="1005840"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rowSpan="5">
                  <a:txBody>
                    <a:bodyPr/>
                    <a:p>
                      <a:pPr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Ермакова И.В.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4,7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6,9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6,6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Литература</a:t>
            </a:r>
            <a:endParaRPr lang="ru-RU"/>
          </a:p>
        </p:txBody>
      </p:sp>
      <p:graphicFrame>
        <p:nvGraphicFramePr>
          <p:cNvPr id="359314946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566333" y="843557"/>
          <a:ext cx="5486398" cy="1907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57786971" name=""/>
          <p:cNvGraphicFramePr>
            <a:graphicFrameLocks xmlns:a="http://schemas.openxmlformats.org/drawingml/2006/main"/>
          </p:cNvGraphicFramePr>
          <p:nvPr/>
        </p:nvGraphicFramePr>
        <p:xfrm>
          <a:off x="417722" y="2819964"/>
          <a:ext cx="8784166" cy="2228043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564283"/>
                <a:gridCol w="1354599"/>
                <a:gridCol w="1353803"/>
                <a:gridCol w="902535"/>
                <a:gridCol w="1162790"/>
                <a:gridCol w="867516"/>
                <a:gridCol w="902535"/>
                <a:gridCol w="1663403"/>
              </a:tblGrid>
              <a:tr h="822664"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9510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Шувалова Е.В.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402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5098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Английский язык</a:t>
            </a:r>
            <a:endParaRPr lang="ru-RU"/>
          </a:p>
        </p:txBody>
      </p:sp>
      <p:graphicFrame>
        <p:nvGraphicFramePr>
          <p:cNvPr id="854735396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066800" y="1024183"/>
          <a:ext cx="5792643" cy="1907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65166927" name=""/>
          <p:cNvGraphicFramePr>
            <a:graphicFrameLocks xmlns:a="http://schemas.openxmlformats.org/drawingml/2006/main"/>
          </p:cNvGraphicFramePr>
          <p:nvPr/>
        </p:nvGraphicFramePr>
        <p:xfrm>
          <a:off x="334515" y="2932112"/>
          <a:ext cx="8762999" cy="220725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562921"/>
                <a:gridCol w="1351330"/>
                <a:gridCol w="1350536"/>
                <a:gridCol w="900357"/>
                <a:gridCol w="1159984"/>
                <a:gridCol w="865422"/>
                <a:gridCol w="900357"/>
                <a:gridCol w="1659389"/>
              </a:tblGrid>
              <a:tr h="822664"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Груздева К.М.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6250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</a:tr>
              <a:tr h="25674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Безденежных Е.Л.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5530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>
                        <a:defRPr/>
                      </a:pPr>
                      <a:endParaRPr sz="12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4,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Обществознание</a:t>
            </a:r>
            <a:endParaRPr lang="ru-RU"/>
          </a:p>
        </p:txBody>
      </p:sp>
      <p:graphicFrame>
        <p:nvGraphicFramePr>
          <p:cNvPr id="1838751187" name=""/>
          <p:cNvGraphicFramePr>
            <a:graphicFrameLocks xmlns:a="http://schemas.openxmlformats.org/drawingml/2006/main"/>
          </p:cNvGraphicFramePr>
          <p:nvPr/>
        </p:nvGraphicFramePr>
        <p:xfrm rot="0" flipH="0" flipV="0">
          <a:off x="1523999" y="967458"/>
          <a:ext cx="6358500" cy="1714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9882935" name=""/>
          <p:cNvGraphicFramePr>
            <a:graphicFrameLocks xmlns:a="http://schemas.openxmlformats.org/drawingml/2006/main"/>
          </p:cNvGraphicFramePr>
          <p:nvPr/>
        </p:nvGraphicFramePr>
        <p:xfrm>
          <a:off x="699944" y="2681956"/>
          <a:ext cx="6944359" cy="23901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529009"/>
                <a:gridCol w="1269920"/>
                <a:gridCol w="1375126"/>
                <a:gridCol w="952067"/>
                <a:gridCol w="1090103"/>
                <a:gridCol w="813287"/>
                <a:gridCol w="846117"/>
                <a:gridCol w="1269175"/>
              </a:tblGrid>
              <a:tr h="1005840">
                <a:tc>
                  <a:txBody>
                    <a:bodyPr/>
                    <a:p>
                      <a:pPr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выбрали данный 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выполняли работу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качества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Процент выполнения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Средняя 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Средний балл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3,25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rowSpan="4"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Шустина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 С.В.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defRPr/>
                      </a:pPr>
                      <a:endParaRPr/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9г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/>
                </a:tc>
              </a:tr>
              <a:tr h="274320">
                <a:tc>
                  <a:txBody>
                    <a:bodyPr/>
                    <a:p>
                      <a:pPr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2,7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15,7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  <a:tc>
                  <a:txBody>
                    <a:bodyPr/>
                    <a:p>
                      <a:pPr marR="0" algn="ctr">
                        <a:defRPr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6562" name="Picture 3" descr="C:\Users\Евгения\Desktop\Общешкольные родительские собрания, 2015-2016\9 класс, 2015-2016\Презентация Microsoft PowerPoint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654060" y="22998"/>
            <a:ext cx="4483100" cy="2321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35936" y="1815463"/>
            <a:ext cx="6372708" cy="3186354"/>
          </a:xfrm>
          <a:prstGeom prst="ellipse">
            <a:avLst/>
          </a:prstGeom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fade thruBlk="0"/>
      </p:transition>
    </mc:Choice>
    <mc:Fallback>
      <p:transition spd="slow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298679E-82F6-4E54-AA78-2A3A47ECD14E}" type="slidenum">
              <a:rPr lang="ru-RU"/>
              <a:t/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716016" y="51469"/>
            <a:ext cx="4141440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ПРОЕКТ РАСПИСАНИЯ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тренировочных работ в форме ОГЭ</a:t>
            </a:r>
            <a:endParaRPr lang="ru-RU"/>
          </a:p>
        </p:txBody>
      </p:sp>
      <p:graphicFrame>
        <p:nvGraphicFramePr>
          <p:cNvPr id="2" name="Таблица 1"/>
          <p:cNvGraphicFramePr>
            <a:graphicFrameLocks xmlns:a="http://schemas.openxmlformats.org/drawingml/2006/main" noGrp="1"/>
          </p:cNvGraphicFramePr>
          <p:nvPr/>
        </p:nvGraphicFramePr>
        <p:xfrm>
          <a:off x="971599" y="1200150"/>
          <a:ext cx="6829375" cy="2524124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2945795"/>
                <a:gridCol w="3883579"/>
              </a:tblGrid>
              <a:tr h="630968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26 февраля (</a:t>
                      </a: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ср</a:t>
                      </a: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lang="ru-RU" sz="2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Русский язык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31052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28 февраля (п</a:t>
                      </a: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lang="ru-RU" sz="2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</a:tr>
              <a:tr h="631052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 марта  (</a:t>
                      </a: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вт</a:t>
                      </a: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lang="ru-RU" sz="2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Предметы по выбору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</a:tr>
              <a:tr h="631052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06 марта (чт)</a:t>
                      </a:r>
                      <a:endParaRPr lang="ru-RU" sz="2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Предметы по выбору</a:t>
                      </a:r>
                      <a:endParaRPr/>
                    </a:p>
                  </a:txBody>
                  <a:tcPr marL="68570" marR="6857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76233969" name=""/>
          <p:cNvSpPr txBox="1"/>
          <p:nvPr/>
        </p:nvSpPr>
        <p:spPr bwMode="auto">
          <a:xfrm flipH="0" flipV="0">
            <a:off x="4919166" y="144705"/>
            <a:ext cx="6084915" cy="499907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1400" b="1" i="1">
                <a:solidFill>
                  <a:srgbClr val="C00000"/>
                </a:solidFill>
              </a:rPr>
              <a:t>Ссылки на тематические видеоролики</a:t>
            </a:r>
            <a:endParaRPr sz="1400" b="1" i="1">
              <a:solidFill>
                <a:srgbClr val="C00000"/>
              </a:solidFill>
            </a:endParaRPr>
          </a:p>
          <a:p>
            <a:pPr algn="l">
              <a:defRPr/>
            </a:pPr>
            <a:r>
              <a:rPr sz="1400"/>
              <a:t>1) Про мотивацию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https://vkvideo.ru/video-36510627_456239775;</a:t>
            </a:r>
            <a:endParaRPr sz="1400"/>
          </a:p>
          <a:p>
            <a:pPr algn="l">
              <a:defRPr/>
            </a:pPr>
            <a:r>
              <a:rPr sz="1400"/>
              <a:t>2) Про страхи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https://vkvideo.ru/video-36510627_456239774;</a:t>
            </a:r>
            <a:endParaRPr sz="1400"/>
          </a:p>
          <a:p>
            <a:pPr algn="l">
              <a:defRPr/>
            </a:pPr>
            <a:r>
              <a:rPr sz="1400"/>
              <a:t>3) Про энергию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https://vkvideo.ru/video-36510627_456239773;</a:t>
            </a:r>
            <a:endParaRPr sz="1400"/>
          </a:p>
          <a:p>
            <a:pPr algn="l">
              <a:defRPr/>
            </a:pPr>
            <a:r>
              <a:rPr sz="1400"/>
              <a:t>4) Про лень и про крастинацию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https://vkvideo.ru/video-36510627_456239772;</a:t>
            </a:r>
            <a:endParaRPr sz="1400"/>
          </a:p>
          <a:p>
            <a:pPr algn="l">
              <a:defRPr/>
            </a:pPr>
            <a:r>
              <a:rPr sz="1400"/>
              <a:t>5) Про эмоции и эмоциональный интеллект </a:t>
            </a:r>
            <a:endParaRPr sz="1400"/>
          </a:p>
          <a:p>
            <a:pPr algn="l">
              <a:defRPr/>
            </a:pPr>
            <a:r>
              <a:rPr sz="1400"/>
              <a:t>https://vkvideo.ru/video-</a:t>
            </a:r>
            <a:r>
              <a:rPr sz="1400"/>
              <a:t>36510627_456239771;</a:t>
            </a:r>
            <a:endParaRPr sz="1400"/>
          </a:p>
          <a:p>
            <a:pPr algn="l">
              <a:defRPr/>
            </a:pPr>
            <a:r>
              <a:rPr sz="1400"/>
              <a:t>6) Про память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https://vkvideo.ru/video-36510627_456239770;</a:t>
            </a:r>
            <a:endParaRPr sz="1400"/>
          </a:p>
          <a:p>
            <a:pPr algn="l">
              <a:defRPr/>
            </a:pPr>
            <a:r>
              <a:rPr sz="1400"/>
              <a:t>7) Про внешний вид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https://vkvideo.ru/video-36510627_456239769;</a:t>
            </a:r>
            <a:endParaRPr sz="1400"/>
          </a:p>
          <a:p>
            <a:pPr algn="l">
              <a:defRPr/>
            </a:pPr>
            <a:r>
              <a:rPr sz="1400"/>
              <a:t>8) Про время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https://vkvideo.ru/video-36510627_456239768;</a:t>
            </a:r>
            <a:endParaRPr sz="1400"/>
          </a:p>
          <a:p>
            <a:pPr algn="l">
              <a:defRPr/>
            </a:pPr>
            <a:r>
              <a:rPr sz="1400"/>
              <a:t>9) Про уверенность в себе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https://vkvideo.ru/video-36510627_456239767;</a:t>
            </a:r>
            <a:endParaRPr sz="1400"/>
          </a:p>
          <a:p>
            <a:pPr algn="l">
              <a:defRPr/>
            </a:pPr>
            <a:r>
              <a:rPr sz="1400"/>
              <a:t>10) Про цели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https://vkvideo.ru/video-36510627_456239765;</a:t>
            </a:r>
            <a:endParaRPr sz="1400"/>
          </a:p>
          <a:p>
            <a:pPr algn="l">
              <a:defRPr/>
            </a:pPr>
            <a:r>
              <a:rPr sz="1400"/>
              <a:t>11) Про стресс и победу </a:t>
            </a:r>
            <a:endParaRPr sz="1400"/>
          </a:p>
          <a:p>
            <a:pPr algn="l">
              <a:defRPr/>
            </a:pPr>
            <a:r>
              <a:rPr sz="1400"/>
              <a:t>https://vkvideo.ru/video-36510627_456239764.</a:t>
            </a:r>
            <a:endParaRPr sz="1400"/>
          </a:p>
        </p:txBody>
      </p:sp>
      <p:pic>
        <p:nvPicPr>
          <p:cNvPr id="1943587606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-2998" y="-16564"/>
            <a:ext cx="4797543" cy="42678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400" b="1" i="0" u="none" strike="noStrike" cap="none" spc="0">
                <a:ln>
                  <a:noFill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Родители также могут оказать помощь выпускнику в подготовке к Государственной итоговой аттестации:</a:t>
            </a:r>
            <a:endParaRPr/>
          </a:p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400" b="1" i="0" u="none" strike="noStrike" cap="none" spc="0">
              <a:ln>
                <a:noFill/>
              </a:ln>
              <a:solidFill>
                <a:srgbClr val="5B9BD5">
                  <a:lumMod val="75000"/>
                </a:srgbClr>
              </a:solidFill>
              <a:latin typeface="Times New Roman"/>
              <a:cs typeface="Times New Roman"/>
            </a:endParaRPr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ru-RU" sz="2200" b="1" i="0" u="none" strike="noStrike" cap="none" spc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latin typeface="Times New Roman"/>
                <a:cs typeface="Times New Roman"/>
              </a:rPr>
              <a:t>систематический контроль успеваемости во взаимодействии с образовательной организацией;</a:t>
            </a:r>
            <a:endParaRPr/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ru-RU" sz="1200" b="1" i="0" u="none" strike="noStrike" cap="none" spc="0">
              <a:ln>
                <a:noFill/>
              </a:ln>
              <a:solidFill>
                <a:srgbClr val="5B9BD5">
                  <a:lumMod val="75000"/>
                </a:srgbClr>
              </a:solidFill>
              <a:latin typeface="Times New Roman"/>
              <a:cs typeface="Times New Roman"/>
            </a:endParaRPr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ru-RU" sz="200" b="1" i="0" u="none" strike="noStrike" cap="none" spc="0">
              <a:ln>
                <a:noFill/>
              </a:ln>
              <a:solidFill>
                <a:srgbClr val="5B9BD5">
                  <a:lumMod val="75000"/>
                </a:srgbClr>
              </a:solidFill>
              <a:latin typeface="Times New Roman"/>
              <a:cs typeface="Times New Roman"/>
            </a:endParaRPr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ru-RU" sz="2200" b="1" i="0" u="none" strike="noStrike" cap="none" spc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latin typeface="Times New Roman"/>
                <a:cs typeface="Times New Roman"/>
              </a:rPr>
              <a:t>стимулирование систематической работы ученика с тренировочными экзаменационными заданиями </a:t>
            </a:r>
            <a:r>
              <a:rPr lang="ru-RU" sz="2200" b="1" i="0" u="none" strike="noStrike" cap="none" spc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latin typeface="Times New Roman"/>
                <a:cs typeface="Times New Roman"/>
              </a:rPr>
              <a:t>(</a:t>
            </a:r>
            <a:r>
              <a:rPr lang="ru-RU" sz="2200" b="1" i="0" u="none" strike="noStrike" cap="none" spc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latin typeface="Times New Roman"/>
                <a:cs typeface="Times New Roman"/>
              </a:rPr>
              <a:t>интернет-ресурсы</a:t>
            </a:r>
            <a:r>
              <a:rPr lang="ru-RU" sz="2200" b="1" i="0" u="none" strike="noStrike" cap="none" spc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latin typeface="Times New Roman"/>
                <a:cs typeface="Times New Roman"/>
              </a:rPr>
              <a:t>, портал «Мои достижения», сборники заданий на печатной основе и т.д.);</a:t>
            </a:r>
            <a:endParaRPr/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ru-RU" sz="1200" b="1" i="0" u="none" strike="noStrike" cap="none" spc="0">
              <a:ln>
                <a:noFill/>
              </a:ln>
              <a:solidFill>
                <a:srgbClr val="5B9BD5">
                  <a:lumMod val="75000"/>
                </a:srgbClr>
              </a:solidFill>
              <a:latin typeface="Times New Roman"/>
              <a:cs typeface="Times New Roman"/>
            </a:endParaRPr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ru-RU" sz="2200" b="1" i="0" u="none" strike="noStrike" cap="none" spc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latin typeface="Times New Roman"/>
                <a:cs typeface="Times New Roman"/>
              </a:rPr>
              <a:t>формирование и поддержка уверенности учащегося в своих силах;</a:t>
            </a:r>
            <a:endParaRPr/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lang="ru-RU" sz="1200" b="1" i="0" u="none" strike="noStrike" cap="none" spc="0">
              <a:ln>
                <a:noFill/>
              </a:ln>
              <a:solidFill>
                <a:srgbClr val="5B9BD5">
                  <a:lumMod val="75000"/>
                </a:srgbClr>
              </a:solidFill>
              <a:latin typeface="Times New Roman"/>
              <a:cs typeface="Times New Roman"/>
            </a:endParaRPr>
          </a:p>
          <a:p>
            <a:pPr marL="177800" marR="0" lvl="0" indent="-177800" algn="just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ru-RU" sz="2200" b="1" i="0" u="none" strike="noStrike" cap="none" spc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latin typeface="Times New Roman"/>
                <a:cs typeface="Times New Roman"/>
              </a:rPr>
              <a:t>содействие формированию понимания у ученика ответственности за своё образование, а также бесперспективности шпаргалок и иных запрещённых к использованию на ГИА источников информации.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4514" name="Picture 2" descr="http://xn--15-6kc3bfr2e.xn----btbb5auabbtn7d.xn--p1ai/wp-content/uploads/2020/07/risunok8_1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907704" y="22758"/>
            <a:ext cx="7056437" cy="3833813"/>
          </a:xfrm>
          <a:prstGeom prst="rect">
            <a:avLst/>
          </a:prstGeom>
          <a:noFill/>
          <a:ln>
            <a:noFill/>
          </a:ln>
        </p:spPr>
      </p:pic>
      <p:sp>
        <p:nvSpPr>
          <p:cNvPr id="64515" name="TextBox 3"/>
          <p:cNvSpPr txBox="1">
            <a:spLocks noChangeArrowheads="1"/>
          </p:cNvSpPr>
          <p:nvPr/>
        </p:nvSpPr>
        <p:spPr bwMode="auto">
          <a:xfrm>
            <a:off x="1476375" y="4569618"/>
            <a:ext cx="6913053" cy="51851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>
              <a:defRPr/>
            </a:pPr>
            <a:r>
              <a:rPr lang="ru-RU" sz="2800"/>
              <a:t>Защита ИИП: С </a:t>
            </a:r>
            <a:r>
              <a:rPr lang="ru-RU" sz="2800"/>
              <a:t>10.03-13.03.2025 </a:t>
            </a: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3055531" y="123477"/>
            <a:ext cx="3032938" cy="976125"/>
          </a:xfrm>
          <a:prstGeom prst="roundRect">
            <a:avLst>
              <a:gd name="adj" fmla="val 46536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chemeClr val="bg1"/>
                </a:solidFill>
                <a:latin typeface="Times New Roman"/>
                <a:cs typeface="Times New Roman"/>
              </a:rPr>
              <a:t>У</a:t>
            </a:r>
            <a:r>
              <a:rPr lang="ru-RU" sz="2400" b="1">
                <a:solidFill>
                  <a:schemeClr val="bg1"/>
                </a:solidFill>
                <a:latin typeface="Times New Roman"/>
                <a:cs typeface="Times New Roman"/>
              </a:rPr>
              <a:t>ЧАСТНИКИ </a:t>
            </a:r>
            <a:r>
              <a:rPr lang="ru-RU" sz="3200" b="1">
                <a:solidFill>
                  <a:schemeClr val="bg1"/>
                </a:solidFill>
                <a:latin typeface="Times New Roman"/>
                <a:cs typeface="Times New Roman"/>
              </a:rPr>
              <a:t>ГИА-9</a:t>
            </a:r>
            <a:endParaRPr lang="ru-RU" sz="32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539750" y="1545432"/>
            <a:ext cx="8064500" cy="195570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ОБУЧАЮЩИЕСЯ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5400" b="1">
                <a:solidFill>
                  <a:schemeClr val="tx1"/>
                </a:solidFill>
                <a:latin typeface="Times New Roman"/>
                <a:cs typeface="Times New Roman"/>
              </a:rPr>
              <a:t>9 классов </a:t>
            </a:r>
            <a:endParaRPr lang="ru-RU" sz="5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не имеющие академической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задолженности;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выполнившие учебный план в полном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объеме;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получившие </a:t>
            </a: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«зачет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» по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итоговому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собеседованию</a:t>
            </a:r>
            <a:endParaRPr lang="ru-RU" sz="2400" b="1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3" name="Стрелка вправо 12"/>
          <p:cNvSpPr/>
          <p:nvPr/>
        </p:nvSpPr>
        <p:spPr bwMode="auto">
          <a:xfrm rot="5400000">
            <a:off x="4413052" y="1168821"/>
            <a:ext cx="317896" cy="3857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107504" y="3827343"/>
            <a:ext cx="8928992" cy="119557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ДОПУСК К ЭКЗАМЕНАМ</a:t>
            </a:r>
            <a:endParaRPr/>
          </a:p>
          <a:p>
            <a:pPr algn="ctr"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Решение 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Педагогического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совета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" name="Стрелка вправо 15"/>
          <p:cNvSpPr/>
          <p:nvPr/>
        </p:nvSpPr>
        <p:spPr bwMode="auto">
          <a:xfrm rot="5400000">
            <a:off x="4413052" y="3475513"/>
            <a:ext cx="317896" cy="3857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512" y="245235"/>
            <a:ext cx="8856984" cy="857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b="1" cap="all" spc="-100">
                <a:solidFill>
                  <a:srgbClr val="00A6EB"/>
                </a:solidFill>
                <a:latin typeface="Times New Roman"/>
                <a:cs typeface="Times New Roman"/>
              </a:rPr>
              <a:t>Сроки </a:t>
            </a:r>
            <a:r>
              <a:rPr lang="ru-RU" sz="3200" b="1" cap="all" spc="-100">
                <a:solidFill>
                  <a:srgbClr val="00A6EB"/>
                </a:solidFill>
                <a:latin typeface="Times New Roman"/>
                <a:cs typeface="Times New Roman"/>
              </a:rPr>
              <a:t>регистрации на участие в  ГИА</a:t>
            </a:r>
            <a:endParaRPr lang="ru-RU" sz="3200" b="1" cap="all" spc="-100">
              <a:solidFill>
                <a:srgbClr val="00A6EB"/>
              </a:solidFill>
              <a:latin typeface="Times New Roman"/>
              <a:cs typeface="Times New Roman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 bwMode="auto">
          <a:xfrm>
            <a:off x="1" y="1234877"/>
            <a:ext cx="9108504" cy="33944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>
                <a:solidFill>
                  <a:srgbClr val="FF0000"/>
                </a:solidFill>
                <a:latin typeface="Times New Roman"/>
                <a:cs typeface="Times New Roman"/>
              </a:rPr>
              <a:t>Подача 2-х заявлений:</a:t>
            </a:r>
            <a:endParaRPr/>
          </a:p>
          <a:p>
            <a:pPr>
              <a:buFont typeface="Wingdings"/>
              <a:buChar char="Ø"/>
              <a:defRPr/>
            </a:pPr>
            <a:r>
              <a:rPr lang="ru-RU" sz="2800" b="1">
                <a:latin typeface="Times New Roman"/>
                <a:cs typeface="Times New Roman"/>
              </a:rPr>
              <a:t>на итоговое собеседование (до 31 января 2025 г.);</a:t>
            </a:r>
            <a:endParaRPr sz="2800"/>
          </a:p>
          <a:p>
            <a:pPr>
              <a:buFont typeface="Wingdings"/>
              <a:buChar char="Ø"/>
              <a:defRPr/>
            </a:pPr>
            <a:r>
              <a:rPr lang="ru-RU" sz="2800" b="1">
                <a:latin typeface="Times New Roman"/>
                <a:cs typeface="Times New Roman"/>
              </a:rPr>
              <a:t>на сдачу ОГЭ (до 1 марта 2025 г.)</a:t>
            </a:r>
            <a:endParaRPr sz="2800"/>
          </a:p>
          <a:p>
            <a:pPr>
              <a:defRPr/>
            </a:pPr>
            <a:r>
              <a:rPr lang="ru-RU" sz="2800" b="1">
                <a:solidFill>
                  <a:srgbClr val="FF0000"/>
                </a:solidFill>
                <a:latin typeface="Times New Roman"/>
                <a:cs typeface="Times New Roman"/>
              </a:rPr>
              <a:t>Внести корректировку по выбору экзаменов возможно: </a:t>
            </a:r>
            <a:r>
              <a:rPr lang="ru-RU" sz="2800" b="1">
                <a:latin typeface="Times New Roman"/>
                <a:cs typeface="Times New Roman"/>
              </a:rPr>
              <a:t>до 1 марта 2025 г. </a:t>
            </a:r>
            <a:endParaRPr sz="2800" b="1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107505" y="4306183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89738" y="275866"/>
            <a:ext cx="894675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cap="all" spc="-100">
                <a:solidFill>
                  <a:srgbClr val="C00000"/>
                </a:solidFill>
                <a:latin typeface="Times New Roman"/>
                <a:cs typeface="Times New Roman"/>
              </a:rPr>
              <a:t>Допуск к ОГЭ (ГВЭ) – итоговое собеседование</a:t>
            </a:r>
            <a:endParaRPr lang="ru-RU" sz="320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89739" y="1453059"/>
            <a:ext cx="3186837" cy="518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latin typeface="Times New Roman"/>
                <a:cs typeface="Times New Roman"/>
              </a:rPr>
              <a:t>12</a:t>
            </a:r>
            <a:r>
              <a:rPr lang="ru-RU" sz="28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800" b="1">
                <a:solidFill>
                  <a:srgbClr val="FF0000"/>
                </a:solidFill>
                <a:latin typeface="Times New Roman"/>
                <a:cs typeface="Times New Roman"/>
              </a:rPr>
              <a:t>февраля</a:t>
            </a:r>
            <a:r>
              <a:rPr lang="ru-RU" sz="28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800" b="1">
                <a:solidFill>
                  <a:srgbClr val="FF0000"/>
                </a:solidFill>
                <a:latin typeface="Times New Roman"/>
                <a:cs typeface="Times New Roman"/>
              </a:rPr>
              <a:t>2025 г.</a:t>
            </a:r>
            <a:endParaRPr lang="ru-RU" sz="2800" b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Стрелка вниз 4"/>
          <p:cNvSpPr/>
          <p:nvPr/>
        </p:nvSpPr>
        <p:spPr bwMode="auto">
          <a:xfrm>
            <a:off x="107504" y="1944387"/>
            <a:ext cx="2896045" cy="1872694"/>
          </a:xfrm>
          <a:prstGeom prst="downArrow">
            <a:avLst>
              <a:gd name="adj1" fmla="val 60447"/>
              <a:gd name="adj2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Times New Roman"/>
                <a:cs typeface="Times New Roman"/>
              </a:rPr>
              <a:t>Отсутствие по уважительной причине; «незачет»; удаление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649" y="3817080"/>
            <a:ext cx="2755617" cy="4575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12 </a:t>
            </a:r>
            <a:r>
              <a:rPr lang="ru-RU" sz="2400" b="1">
                <a:latin typeface="Times New Roman"/>
                <a:cs typeface="Times New Roman"/>
              </a:rPr>
              <a:t>марта </a:t>
            </a:r>
            <a:r>
              <a:rPr lang="ru-RU" sz="2400" b="1">
                <a:latin typeface="Times New Roman"/>
                <a:cs typeface="Times New Roman"/>
              </a:rPr>
              <a:t>2025 </a:t>
            </a:r>
            <a:r>
              <a:rPr lang="ru-RU" sz="2400" b="1">
                <a:latin typeface="Times New Roman"/>
                <a:cs typeface="Times New Roman"/>
              </a:rPr>
              <a:t>года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05424" y="4371949"/>
            <a:ext cx="2892690" cy="4575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21 апреля 2025 </a:t>
            </a:r>
            <a:r>
              <a:rPr lang="ru-RU" sz="2400" b="1">
                <a:latin typeface="Times New Roman"/>
                <a:cs typeface="Times New Roman"/>
              </a:rPr>
              <a:t>года</a:t>
            </a:r>
            <a:endParaRPr/>
          </a:p>
        </p:txBody>
      </p:sp>
      <p:sp>
        <p:nvSpPr>
          <p:cNvPr id="12" name="Стрелка вправо с вырезом 11"/>
          <p:cNvSpPr/>
          <p:nvPr/>
        </p:nvSpPr>
        <p:spPr bwMode="auto">
          <a:xfrm rot="5400000">
            <a:off x="1365548" y="4227736"/>
            <a:ext cx="249902" cy="215255"/>
          </a:xfrm>
          <a:prstGeom prst="notch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995936" y="3579862"/>
            <a:ext cx="5040560" cy="147786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Участники с ОВЗ </a:t>
            </a:r>
            <a:r>
              <a:rPr lang="ru-RU" sz="2000" i="1">
                <a:solidFill>
                  <a:schemeClr val="tx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(справка, заключение </a:t>
            </a:r>
            <a:r>
              <a:rPr lang="ru-RU" sz="2000" i="1">
                <a:solidFill>
                  <a:schemeClr val="tx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ТПМПК</a:t>
            </a:r>
            <a:r>
              <a:rPr lang="ru-RU" sz="2000" i="1">
                <a:solidFill>
                  <a:schemeClr val="tx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)</a:t>
            </a:r>
            <a:r>
              <a:rPr lang="ru-RU" sz="2000" b="1">
                <a:solidFill>
                  <a:schemeClr val="tx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: особые условия; продолжительность +30 минут </a:t>
            </a:r>
            <a:endParaRPr/>
          </a:p>
        </p:txBody>
      </p:sp>
      <p:sp>
        <p:nvSpPr>
          <p:cNvPr id="16" name="AutoShape 2" descr="https://static.tildacdn.com/tild3836-3238-4661-b862-306135323337/fipi-logo-org.svg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308304" y="1767845"/>
            <a:ext cx="570853" cy="81550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 bwMode="auto">
          <a:xfrm>
            <a:off x="4176237" y="1314560"/>
            <a:ext cx="4544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https://fipi.ru/itogovoye-sobesedovaniye</a:t>
            </a:r>
            <a:endParaRPr lang="ru-RU"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2843807" y="2175597"/>
            <a:ext cx="1459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/>
                <a:cs typeface="Times New Roman"/>
              </a:rPr>
              <a:t>15 минут</a:t>
            </a:r>
            <a:endParaRPr/>
          </a:p>
        </p:txBody>
      </p:sp>
      <p:pic>
        <p:nvPicPr>
          <p:cNvPr id="1026" name="Picture 2" descr="https://storage.myseldon.com/news-pict-83/830642605EFA42A7E4AB00399661849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4303261" y="1735104"/>
            <a:ext cx="2904204" cy="1568270"/>
          </a:xfrm>
          <a:prstGeom prst="rect">
            <a:avLst/>
          </a:prstGeom>
          <a:noFill/>
        </p:spPr>
      </p:pic>
      <p:pic>
        <p:nvPicPr>
          <p:cNvPr id="23" name="Picture 2" descr="https://dnevnikmastera.ru/sites/default/files/styles/780w/public/photoart/kak_narisovat_chasy_3.png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3203848" y="1353084"/>
            <a:ext cx="864096" cy="93063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3222079" name="Заголовок 1"/>
          <p:cNvSpPr>
            <a:spLocks noGrp="1"/>
          </p:cNvSpPr>
          <p:nvPr>
            <p:ph type="title"/>
          </p:nvPr>
        </p:nvSpPr>
        <p:spPr bwMode="auto">
          <a:xfrm>
            <a:off x="35496" y="313392"/>
            <a:ext cx="9000999" cy="46166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defRPr/>
            </a:pPr>
            <a:endParaRPr lang="ru-RU" sz="2400" b="1" cap="all" spc="-99">
              <a:solidFill>
                <a:srgbClr val="00A6EB"/>
              </a:solidFill>
              <a:latin typeface="Trebuchet MS"/>
              <a:cs typeface="Latha"/>
            </a:endParaRPr>
          </a:p>
        </p:txBody>
      </p:sp>
      <p:sp>
        <p:nvSpPr>
          <p:cNvPr id="228446506" name="Объект 2"/>
          <p:cNvSpPr>
            <a:spLocks noGrp="1"/>
          </p:cNvSpPr>
          <p:nvPr>
            <p:ph idx="1"/>
          </p:nvPr>
        </p:nvSpPr>
        <p:spPr bwMode="auto">
          <a:xfrm>
            <a:off x="107503" y="1491629"/>
            <a:ext cx="8928991" cy="3510443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spcBef>
                <a:spcPts val="0"/>
              </a:spcBef>
              <a:buNone/>
              <a:defRPr/>
            </a:pPr>
            <a:endParaRPr/>
          </a:p>
          <a:p>
            <a:pPr marL="0" indent="0">
              <a:spcBef>
                <a:spcPts val="0"/>
              </a:spcBef>
              <a:buNone/>
              <a:defRPr/>
            </a:pPr>
            <a:endParaRPr lang="ru-RU" sz="1600" b="1">
              <a:solidFill>
                <a:srgbClr val="002060"/>
              </a:solidFill>
              <a:latin typeface="Times New Roman"/>
              <a:ea typeface="Arial"/>
              <a:cs typeface="Times New Roman"/>
            </a:endParaRPr>
          </a:p>
        </p:txBody>
      </p:sp>
      <p:sp>
        <p:nvSpPr>
          <p:cNvPr id="1139931822" name="Прямоугольник 3"/>
          <p:cNvSpPr/>
          <p:nvPr/>
        </p:nvSpPr>
        <p:spPr bwMode="auto">
          <a:xfrm>
            <a:off x="107502" y="411508"/>
            <a:ext cx="8944830" cy="10671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C00000"/>
                </a:solidFill>
                <a:latin typeface="Times New Roman"/>
                <a:cs typeface="Times New Roman"/>
              </a:rPr>
              <a:t>Результат  итогового собеседования по РЯ</a:t>
            </a:r>
            <a:endParaRPr lang="ru-RU" sz="3600" b="1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3600" b="1">
                <a:solidFill>
                  <a:srgbClr val="C00000"/>
                </a:solidFill>
                <a:latin typeface="Times New Roman"/>
                <a:cs typeface="Times New Roman"/>
              </a:rPr>
              <a:t>от 12.02.2025:</a:t>
            </a:r>
            <a:endParaRPr lang="ru-RU" sz="36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932098766" name=""/>
          <p:cNvGraphicFramePr>
            <a:graphicFrameLocks xmlns:a="http://schemas.openxmlformats.org/drawingml/2006/main"/>
          </p:cNvGraphicFramePr>
          <p:nvPr/>
        </p:nvGraphicFramePr>
        <p:xfrm>
          <a:off x="107503" y="1548196"/>
          <a:ext cx="7761110" cy="330453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768565"/>
                <a:gridCol w="1523157"/>
                <a:gridCol w="1297711"/>
                <a:gridCol w="1429997"/>
                <a:gridCol w="1161698"/>
                <a:gridCol w="1505456"/>
                <a:gridCol w="1229704"/>
              </a:tblGrid>
              <a:tr h="99256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700"/>
                        <a:t>Класс</a:t>
                      </a:r>
                      <a:endParaRPr sz="17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700"/>
                        <a:t>Кол</a:t>
                      </a:r>
                      <a:r>
                        <a:rPr sz="1700"/>
                        <a:t>ичест</a:t>
                      </a:r>
                      <a:r>
                        <a:rPr sz="1700"/>
                        <a:t>во </a:t>
                      </a:r>
                      <a:r>
                        <a:rPr sz="1700"/>
                        <a:t>обучающихся</a:t>
                      </a:r>
                      <a:endParaRPr sz="17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700"/>
                        <a:t>Выполня</a:t>
                      </a:r>
                      <a:r>
                        <a:rPr sz="1700"/>
                        <a:t>ли работу </a:t>
                      </a:r>
                      <a:endParaRPr sz="17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700"/>
                        <a:t>Получили зачет</a:t>
                      </a:r>
                      <a:endParaRPr sz="17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700"/>
                        <a:t>Получили незачет</a:t>
                      </a:r>
                      <a:endParaRPr sz="17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700"/>
                        <a:t>% успеваемости</a:t>
                      </a:r>
                      <a:endParaRPr sz="1700"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700"/>
                        <a:t>Средний балл</a:t>
                      </a:r>
                      <a:endParaRPr sz="1700"/>
                    </a:p>
                  </a:txBody>
                  <a:tcPr vert="horz"/>
                </a:tc>
              </a:tr>
              <a:tr h="432376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9а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28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28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28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100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r>
                        <a:rPr/>
                        <a:t>4</a:t>
                      </a:r>
                      <a:r>
                        <a:rPr/>
                        <a:t>,39</a:t>
                      </a:r>
                      <a:endParaRPr/>
                    </a:p>
                  </a:txBody>
                  <a:tcPr vert="horz"/>
                </a:tc>
              </a:tr>
              <a:tr h="40518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9б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100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15,</a:t>
                      </a:r>
                      <a:r>
                        <a:rPr/>
                        <a:t>12</a:t>
                      </a:r>
                      <a:endParaRPr/>
                    </a:p>
                  </a:txBody>
                  <a:tcPr vert="horz"/>
                </a:tc>
              </a:tr>
              <a:tr h="40518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9в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100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r>
                        <a:rPr/>
                        <a:t>3</a:t>
                      </a:r>
                      <a:r>
                        <a:rPr/>
                        <a:t>,</a:t>
                      </a:r>
                      <a:r>
                        <a:rPr/>
                        <a:t>42</a:t>
                      </a:r>
                      <a:endParaRPr/>
                    </a:p>
                  </a:txBody>
                  <a:tcPr vert="horz"/>
                </a:tc>
              </a:tr>
              <a:tr h="40518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9г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</a:t>
                      </a:r>
                      <a:r>
                        <a:rPr/>
                        <a:t>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20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100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r>
                        <a:rPr/>
                        <a:t>4</a:t>
                      </a:r>
                      <a:r>
                        <a:rPr/>
                        <a:t>,</a:t>
                      </a:r>
                      <a:r>
                        <a:rPr/>
                        <a:t>95</a:t>
                      </a:r>
                      <a:endParaRPr/>
                    </a:p>
                  </a:txBody>
                  <a:tcPr vert="horz"/>
                </a:tc>
              </a:tr>
              <a:tr h="457707"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Всего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98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98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98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100</a:t>
                      </a:r>
                      <a:endParaRPr/>
                    </a:p>
                  </a:txBody>
                  <a:tcPr vert="horz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/>
                        <a:t>1</a:t>
                      </a:r>
                      <a:r>
                        <a:rPr/>
                        <a:t>4</a:t>
                      </a:r>
                      <a:r>
                        <a:rPr/>
                        <a:t>,</a:t>
                      </a:r>
                      <a:r>
                        <a:rPr/>
                        <a:t>47</a:t>
                      </a:r>
                      <a:endParaRPr/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697363" y="-159391"/>
            <a:ext cx="84070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6600" b="1" cap="all" spc="-100">
                <a:solidFill>
                  <a:srgbClr val="00A6EB"/>
                </a:solidFill>
                <a:latin typeface="Times New Roman"/>
                <a:cs typeface="Times New Roman"/>
              </a:rPr>
              <a:t>ГИА-9</a:t>
            </a:r>
            <a:endParaRPr/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1763689" y="1965184"/>
            <a:ext cx="5544615" cy="104573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Обязательные предметы: </a:t>
            </a:r>
            <a:endParaRPr/>
          </a:p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русский язык и математика</a:t>
            </a:r>
            <a:endParaRPr/>
          </a:p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+ 2 предмета </a:t>
            </a:r>
            <a:r>
              <a:rPr lang="ru-RU" sz="2800" b="1">
                <a:solidFill>
                  <a:srgbClr val="FF0000"/>
                </a:solidFill>
                <a:latin typeface="Times New Roman"/>
                <a:cs typeface="Times New Roman"/>
              </a:rPr>
              <a:t>по выбору</a:t>
            </a:r>
            <a:r>
              <a:rPr lang="ru-RU" sz="28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 </a:t>
            </a:r>
            <a:endParaRPr/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99773" y="4425658"/>
            <a:ext cx="7917141" cy="632066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Участники с </a:t>
            </a: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ОВЗ (заключение ЦПМПК) </a:t>
            </a:r>
            <a:r>
              <a:rPr lang="ru-RU" sz="20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имеют право </a:t>
            </a:r>
            <a:r>
              <a:rPr lang="ru-RU" sz="20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выбора</a:t>
            </a:r>
            <a:endParaRPr/>
          </a:p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ОГЭ или ГВЭ (2 экзамена)</a:t>
            </a:r>
            <a:endParaRPr/>
          </a:p>
        </p:txBody>
      </p:sp>
      <p:pic>
        <p:nvPicPr>
          <p:cNvPr id="13" name="Picture 2" descr="3D White инвалида бизнес с ноутбуком на ногах, работая с напарником 3D изображение изолированных белом фоне Фотография, картинки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40096" y="4427204"/>
            <a:ext cx="686990" cy="632066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 bwMode="auto">
          <a:xfrm>
            <a:off x="1763689" y="3057924"/>
            <a:ext cx="5544615" cy="1295709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До 1 марта  возможно внести </a:t>
            </a:r>
            <a:r>
              <a:rPr lang="ru-RU" sz="20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изменения</a:t>
            </a: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. Не создавать новое заявление, а вносить изменение в имеющееся </a:t>
            </a:r>
            <a:r>
              <a:rPr lang="ru-RU" sz="20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.</a:t>
            </a:r>
            <a:endParaRPr lang="ru-RU" sz="2000" b="1">
              <a:solidFill>
                <a:srgbClr val="002060"/>
              </a:solidFill>
              <a:latin typeface="Times New Roman"/>
              <a:ea typeface="+mj-ea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483591" y="887966"/>
            <a:ext cx="7904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3200" b="1">
                <a:latin typeface="Times New Roman"/>
                <a:cs typeface="Times New Roman"/>
              </a:rPr>
              <a:t>- 4 экзамена; </a:t>
            </a:r>
            <a:endParaRPr/>
          </a:p>
          <a:p>
            <a:pPr>
              <a:defRPr/>
            </a:pPr>
            <a:r>
              <a:rPr lang="ru-RU" sz="3200" b="1">
                <a:latin typeface="Times New Roman"/>
                <a:cs typeface="Times New Roman"/>
              </a:rPr>
              <a:t>- оценивание </a:t>
            </a:r>
            <a:r>
              <a:rPr lang="ru-RU" sz="3200" b="1">
                <a:latin typeface="Times New Roman"/>
                <a:cs typeface="Times New Roman"/>
              </a:rPr>
              <a:t>по 5-ти бальной </a:t>
            </a:r>
            <a:r>
              <a:rPr lang="ru-RU" sz="3200" b="1">
                <a:latin typeface="Times New Roman"/>
                <a:cs typeface="Times New Roman"/>
              </a:rPr>
              <a:t>шкале;</a:t>
            </a:r>
            <a:endParaRPr lang="ru-RU" sz="3200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5496" y="313393"/>
            <a:ext cx="9001000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defRPr/>
            </a:pPr>
            <a:endParaRPr lang="ru-RU" sz="2400" b="1" cap="all" spc="-100">
              <a:solidFill>
                <a:srgbClr val="00A6EB"/>
              </a:solidFill>
              <a:latin typeface="Trebuchet MS"/>
              <a:cs typeface="Latha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07504" y="775058"/>
            <a:ext cx="8928992" cy="4295516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marL="0" marR="0" indent="0" algn="l">
              <a:spcBef>
                <a:spcPts val="0"/>
              </a:spcBef>
              <a:buNone/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Основной период:</a:t>
            </a:r>
            <a:endParaRPr lang="ru-RU" sz="2400" b="1">
              <a:solidFill>
                <a:srgbClr val="FF0000"/>
              </a:solidFill>
              <a:latin typeface="Times New Roman"/>
              <a:ea typeface="Arial"/>
              <a:cs typeface="Times New Roman"/>
            </a:endParaRPr>
          </a:p>
          <a:p>
            <a:pPr marL="0" lvl="0" indent="0" algn="l">
              <a:spcBef>
                <a:spcPts val="0"/>
              </a:spcBef>
              <a:buNone/>
              <a:defRPr/>
            </a:pP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21 мая (среда) — иностранные языки (английский, испанский, немецкий, французский);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22 мая (четверг) — иностранные языки (английский, испанский, немецкий, французский);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26 мая (понедельник) — биология, информатика, обществознание, химия;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29 мая (четверг) — география, история, физика, химия;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3 июня (вторник) — математика;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6 июня (пятница) — география, информатика, обществознание;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9 июня (понедельник) — русский язык;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16 июня (понедельник) — биология, информатика, литература, физика.</a:t>
            </a:r>
            <a:endParaRPr sz="2400" b="1" i="1">
              <a:solidFill>
                <a:srgbClr val="FF0000"/>
              </a:solidFill>
              <a:latin typeface="Times New Roman"/>
              <a:ea typeface="Arial"/>
              <a:cs typeface="Times New Roman"/>
            </a:endParaRPr>
          </a:p>
          <a:p>
            <a:pPr marL="0" indent="0" algn="l">
              <a:spcBef>
                <a:spcPts val="0"/>
              </a:spcBef>
              <a:buNone/>
              <a:defRPr/>
            </a:pPr>
            <a:endParaRPr lang="ru-RU" sz="1600" b="1">
              <a:solidFill>
                <a:srgbClr val="002060"/>
              </a:solidFill>
              <a:latin typeface="Calibri"/>
              <a:ea typeface="Arial"/>
              <a:cs typeface="Arial"/>
            </a:endParaRPr>
          </a:p>
          <a:p>
            <a:pPr marL="0" indent="0" algn="l">
              <a:spcBef>
                <a:spcPts val="0"/>
              </a:spcBef>
              <a:buNone/>
              <a:defRPr/>
            </a:pPr>
            <a:endParaRPr sz="1150" b="0" i="1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indent="0" algn="l">
              <a:spcBef>
                <a:spcPts val="0"/>
              </a:spcBef>
              <a:buNone/>
              <a:defRPr/>
            </a:pPr>
            <a:r>
              <a:rPr sz="2400" b="1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Резервные дни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26 июня (четверг) — русский язык;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27 июня (пятница) — по всем учебным предметам (кроме русского языка и математики);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28 июня (суббота) — по всем учебным предметам (кроме русского языка и математики);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30 июня (понедельник) — математика;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1 июля (вторник) — по всем учебным предметам;</a:t>
            </a:r>
            <a:b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sz="1150" b="0" i="1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2 июля (среда) — по всем учебным предметам;</a:t>
            </a:r>
            <a:endParaRPr sz="1150" b="0" i="1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51519" y="155565"/>
            <a:ext cx="8569311" cy="5794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C00000"/>
                </a:solidFill>
                <a:latin typeface="Times New Roman"/>
                <a:cs typeface="Times New Roman"/>
              </a:rPr>
              <a:t>Расписание ГИА-2025</a:t>
            </a:r>
            <a:endParaRPr lang="ru-RU" sz="32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65244856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5532740" y="1809002"/>
            <a:ext cx="3503755" cy="19216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5496" y="313393"/>
            <a:ext cx="9001000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defRPr/>
            </a:pPr>
            <a:endParaRPr lang="ru-RU" sz="2400" b="1" cap="all" spc="-100">
              <a:solidFill>
                <a:srgbClr val="00A6EB"/>
              </a:solidFill>
              <a:latin typeface="Trebuchet MS"/>
              <a:cs typeface="Latha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07504" y="1059582"/>
            <a:ext cx="8928992" cy="394249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Математика, русский язык, литература – 3 часа 55 минут  </a:t>
            </a:r>
            <a:endParaRPr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    (235 минут)</a:t>
            </a:r>
            <a:endParaRPr lang="ru-RU" sz="2400" b="1">
              <a:solidFill>
                <a:srgbClr val="002060"/>
              </a:solidFill>
              <a:latin typeface="Times New Roman"/>
              <a:ea typeface="+mj-ea"/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Физика, обществознание, история, химия – 3 часа </a:t>
            </a:r>
            <a:endParaRPr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    (180 минут)</a:t>
            </a:r>
            <a:endParaRPr lang="ru-RU" sz="2400" b="1">
              <a:solidFill>
                <a:srgbClr val="002060"/>
              </a:solidFill>
              <a:latin typeface="Times New Roman"/>
              <a:ea typeface="+mj-ea"/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Информатика, география, биология – 2 часа 30 минут </a:t>
            </a:r>
            <a:endParaRPr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    (150 минут)</a:t>
            </a:r>
            <a:endParaRPr lang="ru-RU" sz="2400" b="1">
              <a:solidFill>
                <a:srgbClr val="002060"/>
              </a:solidFill>
              <a:latin typeface="Times New Roman"/>
              <a:ea typeface="+mj-ea"/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Английский язык: - письменная часть – 2 часа (120 минут)</a:t>
            </a:r>
            <a:endParaRPr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ru-RU" sz="2400" b="1"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                                        - говорение – 15 минут</a:t>
            </a:r>
            <a:endParaRPr lang="ru-RU" sz="2400" b="1">
              <a:solidFill>
                <a:srgbClr val="002060"/>
              </a:solidFill>
              <a:latin typeface="Times New Roman"/>
              <a:ea typeface="+mj-ea"/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endParaRPr lang="ru-RU" sz="1600" b="1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600" b="1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755576" y="31339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C00000"/>
                </a:solidFill>
                <a:latin typeface="Times New Roman"/>
                <a:cs typeface="Times New Roman"/>
              </a:rPr>
              <a:t>Продолжительность экзаменов:</a:t>
            </a:r>
            <a:endParaRPr lang="ru-RU" sz="32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Р7-Офис/2024.4.2.721</Application>
  <DocSecurity>0</DocSecurity>
  <PresentationFormat>Экран (16:9)</PresentationFormat>
  <Paragraphs>0</Paragraphs>
  <Slides>29</Slides>
  <Notes>29</Notes>
  <HiddenSlides>0</HiddenSlides>
  <MMClips>2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Theme 1</vt:lpstr>
      <vt:lpstr>Theme 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kreslavski_ga</dc:creator>
  <cp:keywords/>
  <dc:description/>
  <dc:identifier/>
  <dc:language/>
  <cp:lastModifiedBy>IE</cp:lastModifiedBy>
  <cp:revision>673</cp:revision>
  <dcterms:created xsi:type="dcterms:W3CDTF">2014-06-10T07:34:58Z</dcterms:created>
  <dcterms:modified xsi:type="dcterms:W3CDTF">2025-02-25T12:26:25Z</dcterms:modified>
  <cp:category/>
  <cp:contentStatus/>
  <cp:version/>
</cp:coreProperties>
</file>